
<file path=[Content_Types].xml><?xml version="1.0" encoding="utf-8"?>
<Types xmlns="http://schemas.openxmlformats.org/package/2006/content-types">
  <Default ContentType="application/x-fontdata" Extension="fntdata"/>
  <Default ContentType="image/jpeg" Extension="jpeg"/>
  <Default ContentType="image/png" Extension="png"/>
  <Default ContentType="application/vnd.openxmlformats-package.relationships+xml" Extension="rels"/>
  <Default ContentType="image/svg+xml" Extension="svg"/>
  <Default ContentType="application/xml" Extension="xml"/>
  <Override ContentType="application/vnd.openxmlformats-officedocument.extended-properties+xml" PartName="/docProps/app.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presentationml.slideLayout+xml" PartName="/ppt/slideLayouts/slideLayout1.xml"/>
  <Override ContentType="application/vnd.openxmlformats-officedocument.presentationml.slideLayout+xml" PartName="/ppt/slideLayouts/slideLayout2.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6.xml"/>
  <Override ContentType="application/vnd.openxmlformats-officedocument.presentationml.slideLayout+xml" PartName="/ppt/slideLayouts/slideLayout7.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Layout+xml" PartName="/ppt/slideLayouts/slideLayout10.xml"/>
  <Override ContentType="application/vnd.openxmlformats-officedocument.presentationml.slideLayout+xml" PartName="/ppt/slideLayouts/slideLayout11.xml"/>
  <Override ContentType="application/vnd.openxmlformats-officedocument.presentationml.slideMaster+xml" PartName="/ppt/slideMasters/slideMaster1.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4.xml"/>
  <Override ContentType="application/vnd.openxmlformats-officedocument.presentationml.slide+xml" PartName="/ppt/slides/slide5.xml"/>
  <Override ContentType="application/vnd.openxmlformats-officedocument.presentationml.slide+xml" PartName="/ppt/slides/slide6.xml"/>
  <Override ContentType="application/vnd.openxmlformats-officedocument.presentationml.slide+xml" PartName="/ppt/slides/slide7.xml"/>
  <Override ContentType="application/vnd.openxmlformats-officedocument.presentationml.slide+xml" PartName="/ppt/slides/slide8.xml"/>
  <Override ContentType="application/vnd.openxmlformats-officedocument.presentationml.slide+xml" PartName="/ppt/slides/slide9.xml"/>
  <Override ContentType="application/vnd.openxmlformats-officedocument.presentationml.slide+xml" PartName="/ppt/slides/slide10.xml"/>
  <Override ContentType="application/vnd.openxmlformats-officedocument.presentationml.slide+xml" PartName="/ppt/slides/slide11.xml"/>
  <Override ContentType="application/vnd.openxmlformats-officedocument.presentationml.slide+xml" PartName="/ppt/slides/slide12.xml"/>
  <Override ContentType="application/vnd.openxmlformats-officedocument.presentationml.slide+xml" PartName="/ppt/slides/slide13.xml"/>
  <Override ContentType="application/vnd.openxmlformats-officedocument.presentationml.slide+xml" PartName="/ppt/slides/slide14.xml"/>
  <Override ContentType="application/vnd.openxmlformats-officedocument.presentationml.slide+xml" PartName="/ppt/slides/slide15.xml"/>
  <Override ContentType="application/vnd.openxmlformats-officedocument.presentationml.slide+xml" PartName="/ppt/slides/slide16.xml"/>
  <Override ContentType="application/vnd.openxmlformats-officedocument.presentationml.slide+xml" PartName="/ppt/slides/slide17.xml"/>
  <Override ContentType="application/vnd.openxmlformats-officedocument.presentationml.slide+xml" PartName="/ppt/slides/slide18.xml"/>
  <Override ContentType="application/vnd.openxmlformats-officedocument.presentationml.slide+xml" PartName="/ppt/slides/slide19.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22.xml"/>
  <Override ContentType="application/vnd.openxmlformats-officedocument.presentationml.slide+xml" PartName="/ppt/slides/slide23.xml"/>
  <Override ContentType="application/vnd.openxmlformats-officedocument.presentationml.slide+xml" PartName="/ppt/slides/slide24.xml"/>
  <Override ContentType="application/vnd.openxmlformats-officedocument.presentationml.slide+xml" PartName="/ppt/slides/slide25.xml"/>
  <Override ContentType="application/vnd.openxmlformats-officedocument.presentationml.slide+xml" PartName="/ppt/slides/slide26.xml"/>
  <Override ContentType="application/vnd.openxmlformats-officedocument.presentationml.slide+xml" PartName="/ppt/slides/slide27.xml"/>
  <Override ContentType="application/vnd.openxmlformats-officedocument.presentationml.slide+xml" PartName="/ppt/slides/slide28.xml"/>
  <Override ContentType="application/vnd.openxmlformats-officedocument.presentationml.slide+xml" PartName="/ppt/slides/slide29.xml"/>
  <Override ContentType="application/vnd.openxmlformats-officedocument.presentationml.slide+xml" PartName="/ppt/slides/slide30.xml"/>
  <Override ContentType="application/vnd.openxmlformats-officedocument.presentationml.slide+xml" PartName="/ppt/slides/slide31.xml"/>
  <Override ContentType="application/vnd.openxmlformats-officedocument.presentationml.slide+xml" PartName="/ppt/slides/slide32.xml"/>
  <Override ContentType="application/vnd.openxmlformats-officedocument.presentationml.slide+xml" PartName="/ppt/slides/slide33.xml"/>
  <Override ContentType="application/vnd.openxmlformats-officedocument.presentationml.slide+xml" PartName="/ppt/slides/slide34.xml"/>
  <Override ContentType="application/vnd.openxmlformats-officedocument.presentationml.slide+xml" PartName="/ppt/slides/slide35.xml"/>
  <Override ContentType="application/vnd.openxmlformats-officedocument.presentationml.slide+xml" PartName="/ppt/slides/slide36.xml"/>
  <Override ContentType="application/vnd.openxmlformats-officedocument.presentationml.slide+xml" PartName="/ppt/slides/slide37.xml"/>
  <Override ContentType="application/vnd.openxmlformats-officedocument.presentationml.slide+xml" PartName="/ppt/slides/slide38.xml"/>
  <Override ContentType="application/vnd.openxmlformats-officedocument.presentationml.slide+xml" PartName="/ppt/slides/slide39.xml"/>
  <Override ContentType="application/vnd.openxmlformats-officedocument.presentationml.slide+xml" PartName="/ppt/slides/slide40.xml"/>
  <Override ContentType="application/vnd.openxmlformats-officedocument.presentationml.slide+xml" PartName="/ppt/slides/slide41.xml"/>
  <Override ContentType="application/vnd.openxmlformats-officedocument.presentationml.slide+xml" PartName="/ppt/slides/slide42.xml"/>
  <Override ContentType="application/vnd.openxmlformats-officedocument.presentationml.slide+xml" PartName="/ppt/slides/slide43.xml"/>
  <Override ContentType="application/vnd.openxmlformats-officedocument.presentationml.slide+xml" PartName="/ppt/slides/slide44.xml"/>
  <Override ContentType="application/vnd.openxmlformats-officedocument.presentationml.slide+xml" PartName="/ppt/slides/slide45.xml"/>
  <Override ContentType="application/vnd.openxmlformats-officedocument.presentationml.slide+xml" PartName="/ppt/slides/slide46.xml"/>
  <Override ContentType="application/vnd.openxmlformats-officedocument.presentationml.slide+xml" PartName="/ppt/slides/slide47.xml"/>
  <Override ContentType="application/vnd.openxmlformats-officedocument.presentationml.slide+xml" PartName="/ppt/slides/slide48.xml"/>
  <Override ContentType="application/vnd.openxmlformats-officedocument.presentationml.slide+xml" PartName="/ppt/slides/slide49.xml"/>
  <Override ContentType="application/vnd.openxmlformats-officedocument.presentationml.slide+xml" PartName="/ppt/slides/slide50.xml"/>
  <Override ContentType="application/vnd.openxmlformats-officedocument.presentationml.slide+xml" PartName="/ppt/slides/slide51.xml"/>
  <Override ContentType="application/vnd.openxmlformats-officedocument.presentationml.tableStyles+xml" PartName="/ppt/tableStyles.xml"/>
  <Override ContentType="application/vnd.openxmlformats-officedocument.theme+xml" PartName="/ppt/theme/theme1.xml"/>
  <Override ContentType="application/vnd.openxmlformats-officedocument.presentationml.viewProps+xml" PartName="/ppt/viewProps.xml"/>
</Types>
</file>

<file path=_rels/.rels><?xml version="1.0" encoding="UTF-8" standalone="yes"?><Relationships xmlns="http://schemas.openxmlformats.org/package/2006/relationships"><Relationship Id="rId1" Target="ppt/presentation.xml" Type="http://schemas.openxmlformats.org/officeDocument/2006/relationships/officeDocument"/><Relationship Id="rId2" Target="docProps/thumbnail.jpeg" Type="http://schemas.openxmlformats.org/package/2006/relationships/metadata/thumbnail"/><Relationship Id="rId3" Target="docProps/core.xml" Type="http://schemas.openxmlformats.org/package/2006/relationships/metadata/core-properties"/><Relationship Id="rId4" Target="docProps/app.xml" Type="http://schemas.openxmlformats.org/officeDocument/2006/relationships/extended-properties"/></Relationships>
</file>

<file path=ppt/presentation.xml><?xml version="1.0" encoding="utf-8"?>
<p:presentation xmlns:a="http://schemas.openxmlformats.org/drawingml/2006/main" xmlns:r="http://schemas.openxmlformats.org/officeDocument/2006/relationships" xmlns:p="http://schemas.openxmlformats.org/presentationml/2006/main" saveSubsetFonts="1" embedTrueTypeFonts="true">
  <p:sldMasterIdLst>
    <p:sldMasterId id="2147483648" r:id="rId1"/>
  </p:sldMasterIdLst>
  <p:sldIdLst>
    <p:sldId id="256" r:id="rId16"/>
    <p:sldId id="257" r:id="rId17"/>
    <p:sldId id="258" r:id="rId18"/>
    <p:sldId id="259" r:id="rId19"/>
    <p:sldId id="260" r:id="rId20"/>
    <p:sldId id="261" r:id="rId21"/>
    <p:sldId id="262" r:id="rId22"/>
    <p:sldId id="263" r:id="rId23"/>
    <p:sldId id="264" r:id="rId24"/>
    <p:sldId id="265" r:id="rId25"/>
    <p:sldId id="266" r:id="rId26"/>
    <p:sldId id="267" r:id="rId27"/>
    <p:sldId id="268" r:id="rId28"/>
    <p:sldId id="269" r:id="rId29"/>
    <p:sldId id="270" r:id="rId30"/>
    <p:sldId id="271" r:id="rId31"/>
    <p:sldId id="272" r:id="rId32"/>
    <p:sldId id="273" r:id="rId33"/>
    <p:sldId id="274" r:id="rId34"/>
    <p:sldId id="275" r:id="rId35"/>
    <p:sldId id="276" r:id="rId36"/>
    <p:sldId id="277" r:id="rId37"/>
    <p:sldId id="278" r:id="rId38"/>
    <p:sldId id="279" r:id="rId39"/>
    <p:sldId id="280" r:id="rId40"/>
    <p:sldId id="281" r:id="rId41"/>
    <p:sldId id="282" r:id="rId42"/>
    <p:sldId id="283" r:id="rId43"/>
    <p:sldId id="284" r:id="rId44"/>
    <p:sldId id="285" r:id="rId45"/>
    <p:sldId id="286" r:id="rId46"/>
    <p:sldId id="287" r:id="rId47"/>
    <p:sldId id="288" r:id="rId48"/>
    <p:sldId id="289" r:id="rId49"/>
    <p:sldId id="290" r:id="rId50"/>
    <p:sldId id="291" r:id="rId51"/>
    <p:sldId id="292" r:id="rId52"/>
    <p:sldId id="293" r:id="rId53"/>
    <p:sldId id="294" r:id="rId54"/>
    <p:sldId id="295" r:id="rId55"/>
    <p:sldId id="296" r:id="rId56"/>
    <p:sldId id="297" r:id="rId57"/>
    <p:sldId id="298" r:id="rId58"/>
    <p:sldId id="299" r:id="rId59"/>
    <p:sldId id="300" r:id="rId60"/>
    <p:sldId id="301" r:id="rId61"/>
    <p:sldId id="302" r:id="rId62"/>
    <p:sldId id="303" r:id="rId63"/>
    <p:sldId id="304" r:id="rId64"/>
    <p:sldId id="305" r:id="rId65"/>
    <p:sldId id="306" r:id="rId66"/>
  </p:sldIdLst>
  <p:sldSz cx="18288000" cy="10287000"/>
  <p:notesSz cx="6858000" cy="9144000"/>
  <p:embeddedFontLst>
    <p:embeddedFont>
      <p:font typeface="Arimo" charset="1" panose="020B0604020202020204"/>
      <p:regular r:id="rId6"/>
    </p:embeddedFont>
    <p:embeddedFont>
      <p:font typeface="Arimo Bold" charset="1" panose="020B0704020202020204"/>
      <p:regular r:id="rId7"/>
    </p:embeddedFont>
    <p:embeddedFont>
      <p:font typeface="Arimo Italics" charset="1" panose="020B0604020202090204"/>
      <p:regular r:id="rId8"/>
    </p:embeddedFont>
    <p:embeddedFont>
      <p:font typeface="Arimo Bold Italics" charset="1" panose="020B0704020202090204"/>
      <p:regular r:id="rId9"/>
    </p:embeddedFont>
    <p:embeddedFont>
      <p:font typeface="Sanchez" charset="1" panose="02000000000000000000"/>
      <p:regular r:id="rId10"/>
    </p:embeddedFont>
    <p:embeddedFont>
      <p:font typeface="Sanchez Italics" charset="1" panose="00000000000000000000"/>
      <p:regular r:id="rId11"/>
    </p:embeddedFont>
    <p:embeddedFont>
      <p:font typeface="League Spartan" charset="1" panose="00000800000000000000"/>
      <p:regular r:id="rId12"/>
    </p:embeddedFont>
    <p:embeddedFont>
      <p:font typeface="Telegraf" charset="1" panose="00000500000000000000"/>
      <p:regular r:id="rId13"/>
    </p:embeddedFont>
    <p:embeddedFont>
      <p:font typeface="Telegraf Bold" charset="1" panose="00000800000000000000"/>
      <p:regular r:id="rId14"/>
    </p:embeddedFont>
    <p:embeddedFont>
      <p:font typeface="Organic" charset="1" panose="00000000000000000000"/>
      <p:regular r:id="rId15"/>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4622" autoAdjust="0"/>
  </p:normalViewPr>
  <p:slideViewPr>
    <p:cSldViewPr>
      <p:cViewPr varScale="1">
        <p:scale>
          <a:sx n="74" d="100"/>
          <a:sy n="74" d="100"/>
        </p:scale>
        <p:origin x="-1092" y="-9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Relationships xmlns="http://schemas.openxmlformats.org/package/2006/relationships"><Relationship Id="rId1" Target="slideMasters/slideMaster1.xml" Type="http://schemas.openxmlformats.org/officeDocument/2006/relationships/slideMaster"/><Relationship Id="rId10" Target="fonts/font10.fntdata" Type="http://schemas.openxmlformats.org/officeDocument/2006/relationships/font"/><Relationship Id="rId11" Target="fonts/font11.fntdata" Type="http://schemas.openxmlformats.org/officeDocument/2006/relationships/font"/><Relationship Id="rId12" Target="fonts/font12.fntdata" Type="http://schemas.openxmlformats.org/officeDocument/2006/relationships/font"/><Relationship Id="rId13" Target="fonts/font13.fntdata" Type="http://schemas.openxmlformats.org/officeDocument/2006/relationships/font"/><Relationship Id="rId14" Target="fonts/font14.fntdata" Type="http://schemas.openxmlformats.org/officeDocument/2006/relationships/font"/><Relationship Id="rId15" Target="fonts/font15.fntdata" Type="http://schemas.openxmlformats.org/officeDocument/2006/relationships/font"/><Relationship Id="rId16" Target="slides/slide1.xml" Type="http://schemas.openxmlformats.org/officeDocument/2006/relationships/slide"/><Relationship Id="rId17" Target="slides/slide2.xml" Type="http://schemas.openxmlformats.org/officeDocument/2006/relationships/slide"/><Relationship Id="rId18" Target="slides/slide3.xml" Type="http://schemas.openxmlformats.org/officeDocument/2006/relationships/slide"/><Relationship Id="rId19" Target="slides/slide4.xml" Type="http://schemas.openxmlformats.org/officeDocument/2006/relationships/slide"/><Relationship Id="rId2" Target="presProps.xml" Type="http://schemas.openxmlformats.org/officeDocument/2006/relationships/presProps"/><Relationship Id="rId20" Target="slides/slide5.xml" Type="http://schemas.openxmlformats.org/officeDocument/2006/relationships/slide"/><Relationship Id="rId21" Target="slides/slide6.xml" Type="http://schemas.openxmlformats.org/officeDocument/2006/relationships/slide"/><Relationship Id="rId22" Target="slides/slide7.xml" Type="http://schemas.openxmlformats.org/officeDocument/2006/relationships/slide"/><Relationship Id="rId23" Target="slides/slide8.xml" Type="http://schemas.openxmlformats.org/officeDocument/2006/relationships/slide"/><Relationship Id="rId24" Target="slides/slide9.xml" Type="http://schemas.openxmlformats.org/officeDocument/2006/relationships/slide"/><Relationship Id="rId25" Target="slides/slide10.xml" Type="http://schemas.openxmlformats.org/officeDocument/2006/relationships/slide"/><Relationship Id="rId26" Target="slides/slide11.xml" Type="http://schemas.openxmlformats.org/officeDocument/2006/relationships/slide"/><Relationship Id="rId27" Target="slides/slide12.xml" Type="http://schemas.openxmlformats.org/officeDocument/2006/relationships/slide"/><Relationship Id="rId28" Target="slides/slide13.xml" Type="http://schemas.openxmlformats.org/officeDocument/2006/relationships/slide"/><Relationship Id="rId29" Target="slides/slide14.xml" Type="http://schemas.openxmlformats.org/officeDocument/2006/relationships/slide"/><Relationship Id="rId3" Target="viewProps.xml" Type="http://schemas.openxmlformats.org/officeDocument/2006/relationships/viewProps"/><Relationship Id="rId30" Target="slides/slide15.xml" Type="http://schemas.openxmlformats.org/officeDocument/2006/relationships/slide"/><Relationship Id="rId31" Target="slides/slide16.xml" Type="http://schemas.openxmlformats.org/officeDocument/2006/relationships/slide"/><Relationship Id="rId32" Target="slides/slide17.xml" Type="http://schemas.openxmlformats.org/officeDocument/2006/relationships/slide"/><Relationship Id="rId33" Target="slides/slide18.xml" Type="http://schemas.openxmlformats.org/officeDocument/2006/relationships/slide"/><Relationship Id="rId34" Target="slides/slide19.xml" Type="http://schemas.openxmlformats.org/officeDocument/2006/relationships/slide"/><Relationship Id="rId35" Target="slides/slide20.xml" Type="http://schemas.openxmlformats.org/officeDocument/2006/relationships/slide"/><Relationship Id="rId36" Target="slides/slide21.xml" Type="http://schemas.openxmlformats.org/officeDocument/2006/relationships/slide"/><Relationship Id="rId37" Target="slides/slide22.xml" Type="http://schemas.openxmlformats.org/officeDocument/2006/relationships/slide"/><Relationship Id="rId38" Target="slides/slide23.xml" Type="http://schemas.openxmlformats.org/officeDocument/2006/relationships/slide"/><Relationship Id="rId39" Target="slides/slide24.xml" Type="http://schemas.openxmlformats.org/officeDocument/2006/relationships/slide"/><Relationship Id="rId4" Target="theme/theme1.xml" Type="http://schemas.openxmlformats.org/officeDocument/2006/relationships/theme"/><Relationship Id="rId40" Target="slides/slide25.xml" Type="http://schemas.openxmlformats.org/officeDocument/2006/relationships/slide"/><Relationship Id="rId41" Target="slides/slide26.xml" Type="http://schemas.openxmlformats.org/officeDocument/2006/relationships/slide"/><Relationship Id="rId42" Target="slides/slide27.xml" Type="http://schemas.openxmlformats.org/officeDocument/2006/relationships/slide"/><Relationship Id="rId43" Target="slides/slide28.xml" Type="http://schemas.openxmlformats.org/officeDocument/2006/relationships/slide"/><Relationship Id="rId44" Target="slides/slide29.xml" Type="http://schemas.openxmlformats.org/officeDocument/2006/relationships/slide"/><Relationship Id="rId45" Target="slides/slide30.xml" Type="http://schemas.openxmlformats.org/officeDocument/2006/relationships/slide"/><Relationship Id="rId46" Target="slides/slide31.xml" Type="http://schemas.openxmlformats.org/officeDocument/2006/relationships/slide"/><Relationship Id="rId47" Target="slides/slide32.xml" Type="http://schemas.openxmlformats.org/officeDocument/2006/relationships/slide"/><Relationship Id="rId48" Target="slides/slide33.xml" Type="http://schemas.openxmlformats.org/officeDocument/2006/relationships/slide"/><Relationship Id="rId49" Target="slides/slide34.xml" Type="http://schemas.openxmlformats.org/officeDocument/2006/relationships/slide"/><Relationship Id="rId5" Target="tableStyles.xml" Type="http://schemas.openxmlformats.org/officeDocument/2006/relationships/tableStyles"/><Relationship Id="rId50" Target="slides/slide35.xml" Type="http://schemas.openxmlformats.org/officeDocument/2006/relationships/slide"/><Relationship Id="rId51" Target="slides/slide36.xml" Type="http://schemas.openxmlformats.org/officeDocument/2006/relationships/slide"/><Relationship Id="rId52" Target="slides/slide37.xml" Type="http://schemas.openxmlformats.org/officeDocument/2006/relationships/slide"/><Relationship Id="rId53" Target="slides/slide38.xml" Type="http://schemas.openxmlformats.org/officeDocument/2006/relationships/slide"/><Relationship Id="rId54" Target="slides/slide39.xml" Type="http://schemas.openxmlformats.org/officeDocument/2006/relationships/slide"/><Relationship Id="rId55" Target="slides/slide40.xml" Type="http://schemas.openxmlformats.org/officeDocument/2006/relationships/slide"/><Relationship Id="rId56" Target="slides/slide41.xml" Type="http://schemas.openxmlformats.org/officeDocument/2006/relationships/slide"/><Relationship Id="rId57" Target="slides/slide42.xml" Type="http://schemas.openxmlformats.org/officeDocument/2006/relationships/slide"/><Relationship Id="rId58" Target="slides/slide43.xml" Type="http://schemas.openxmlformats.org/officeDocument/2006/relationships/slide"/><Relationship Id="rId59" Target="slides/slide44.xml" Type="http://schemas.openxmlformats.org/officeDocument/2006/relationships/slide"/><Relationship Id="rId6" Target="fonts/font6.fntdata" Type="http://schemas.openxmlformats.org/officeDocument/2006/relationships/font"/><Relationship Id="rId60" Target="slides/slide45.xml" Type="http://schemas.openxmlformats.org/officeDocument/2006/relationships/slide"/><Relationship Id="rId61" Target="slides/slide46.xml" Type="http://schemas.openxmlformats.org/officeDocument/2006/relationships/slide"/><Relationship Id="rId62" Target="slides/slide47.xml" Type="http://schemas.openxmlformats.org/officeDocument/2006/relationships/slide"/><Relationship Id="rId63" Target="slides/slide48.xml" Type="http://schemas.openxmlformats.org/officeDocument/2006/relationships/slide"/><Relationship Id="rId64" Target="slides/slide49.xml" Type="http://schemas.openxmlformats.org/officeDocument/2006/relationships/slide"/><Relationship Id="rId65" Target="slides/slide50.xml" Type="http://schemas.openxmlformats.org/officeDocument/2006/relationships/slide"/><Relationship Id="rId66" Target="slides/slide51.xml" Type="http://schemas.openxmlformats.org/officeDocument/2006/relationships/slide"/><Relationship Id="rId7" Target="fonts/font7.fntdata" Type="http://schemas.openxmlformats.org/officeDocument/2006/relationships/font"/><Relationship Id="rId8" Target="fonts/font8.fntdata" Type="http://schemas.openxmlformats.org/officeDocument/2006/relationships/font"/><Relationship Id="rId9" Target="fonts/font9.fntdata" Type="http://schemas.openxmlformats.org/officeDocument/2006/relationships/font"/></Relationships>
</file>

<file path=ppt/slideLayouts/_rels/slideLayout1.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0.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1.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2.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3.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4.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5.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6.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7.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8.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9.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8/1/2011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8/1/2011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8/1/2011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Relationships xmlns="http://schemas.openxmlformats.org/package/2006/relationships"><Relationship Id="rId1" Target="../slideLayouts/slideLayout1.xml" Type="http://schemas.openxmlformats.org/officeDocument/2006/relationships/slideLayout"/><Relationship Id="rId10" Target="../slideLayouts/slideLayout10.xml" Type="http://schemas.openxmlformats.org/officeDocument/2006/relationships/slideLayout"/><Relationship Id="rId11" Target="../slideLayouts/slideLayout11.xml" Type="http://schemas.openxmlformats.org/officeDocument/2006/relationships/slideLayout"/><Relationship Id="rId12" Target="../theme/theme1.xml" Type="http://schemas.openxmlformats.org/officeDocument/2006/relationships/theme"/><Relationship Id="rId2" Target="../slideLayouts/slideLayout2.xml" Type="http://schemas.openxmlformats.org/officeDocument/2006/relationships/slideLayout"/><Relationship Id="rId3" Target="../slideLayouts/slideLayout3.xml" Type="http://schemas.openxmlformats.org/officeDocument/2006/relationships/slideLayout"/><Relationship Id="rId4" Target="../slideLayouts/slideLayout4.xml" Type="http://schemas.openxmlformats.org/officeDocument/2006/relationships/slideLayout"/><Relationship Id="rId5" Target="../slideLayouts/slideLayout5.xml" Type="http://schemas.openxmlformats.org/officeDocument/2006/relationships/slideLayout"/><Relationship Id="rId6" Target="../slideLayouts/slideLayout6.xml" Type="http://schemas.openxmlformats.org/officeDocument/2006/relationships/slideLayout"/><Relationship Id="rId7" Target="../slideLayouts/slideLayout7.xml" Type="http://schemas.openxmlformats.org/officeDocument/2006/relationships/slideLayout"/><Relationship Id="rId8" Target="../slideLayouts/slideLayout8.xml" Type="http://schemas.openxmlformats.org/officeDocument/2006/relationships/slideLayout"/><Relationship Id="rId9" Target="../slideLayouts/slideLayout9.xml" Type="http://schemas.openxmlformats.org/officeDocument/2006/relationships/slideLayout"/></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8/1/2011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png" Type="http://schemas.openxmlformats.org/officeDocument/2006/relationships/image"/><Relationship Id="rId3" Target="../media/image2.svg" Type="http://schemas.openxmlformats.org/officeDocument/2006/relationships/image"/></Relationships>
</file>

<file path=ppt/slides/_rels/slide10.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21.png" Type="http://schemas.openxmlformats.org/officeDocument/2006/relationships/image"/><Relationship Id="rId3" Target="../media/image22.svg" Type="http://schemas.openxmlformats.org/officeDocument/2006/relationships/image"/></Relationships>
</file>

<file path=ppt/slides/_rels/slide11.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23.png" Type="http://schemas.openxmlformats.org/officeDocument/2006/relationships/image"/><Relationship Id="rId3" Target="../media/image24.svg" Type="http://schemas.openxmlformats.org/officeDocument/2006/relationships/image"/></Relationships>
</file>

<file path=ppt/slides/_rels/slide12.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25.png" Type="http://schemas.openxmlformats.org/officeDocument/2006/relationships/image"/><Relationship Id="rId3" Target="../media/image26.svg" Type="http://schemas.openxmlformats.org/officeDocument/2006/relationships/image"/></Relationships>
</file>

<file path=ppt/slides/_rels/slide13.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27.png" Type="http://schemas.openxmlformats.org/officeDocument/2006/relationships/image"/><Relationship Id="rId3" Target="../media/image28.svg" Type="http://schemas.openxmlformats.org/officeDocument/2006/relationships/image"/><Relationship Id="rId4" Target="https://findrulesoforigin.org/home/agreements" TargetMode="External" Type="http://schemas.openxmlformats.org/officeDocument/2006/relationships/hyperlink"/></Relationships>
</file>

<file path=ppt/slides/_rels/slide14.xml.rels><?xml version="1.0" encoding="UTF-8" standalone="yes"?><Relationships xmlns="http://schemas.openxmlformats.org/package/2006/relationships"><Relationship Id="rId1" Target="../slideLayouts/slideLayout7.xml" Type="http://schemas.openxmlformats.org/officeDocument/2006/relationships/slideLayout"/></Relationships>
</file>

<file path=ppt/slides/_rels/slide15.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29.png" Type="http://schemas.openxmlformats.org/officeDocument/2006/relationships/image"/></Relationships>
</file>

<file path=ppt/slides/_rels/slide16.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30.png" Type="http://schemas.openxmlformats.org/officeDocument/2006/relationships/image"/><Relationship Id="rId3" Target="../media/image31.svg" Type="http://schemas.openxmlformats.org/officeDocument/2006/relationships/image"/></Relationships>
</file>

<file path=ppt/slides/_rels/slide17.xml.rels><?xml version="1.0" encoding="UTF-8" standalone="yes"?><Relationships xmlns="http://schemas.openxmlformats.org/package/2006/relationships"><Relationship Id="rId1" Target="../slideLayouts/slideLayout7.xml" Type="http://schemas.openxmlformats.org/officeDocument/2006/relationships/slideLayout"/></Relationships>
</file>

<file path=ppt/slides/_rels/slide18.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32.png" Type="http://schemas.openxmlformats.org/officeDocument/2006/relationships/image"/></Relationships>
</file>

<file path=ppt/slides/_rels/slide19.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33.png" Type="http://schemas.openxmlformats.org/officeDocument/2006/relationships/image"/><Relationship Id="rId3" Target="../media/image34.svg" Type="http://schemas.openxmlformats.org/officeDocument/2006/relationships/image"/></Relationships>
</file>

<file path=ppt/slides/_rels/slide2.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3.png" Type="http://schemas.openxmlformats.org/officeDocument/2006/relationships/image"/><Relationship Id="rId3" Target="../media/image4.svg" Type="http://schemas.openxmlformats.org/officeDocument/2006/relationships/image"/></Relationships>
</file>

<file path=ppt/slides/_rels/slide20.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7.png" Type="http://schemas.openxmlformats.org/officeDocument/2006/relationships/image"/><Relationship Id="rId3" Target="../media/image18.svg" Type="http://schemas.openxmlformats.org/officeDocument/2006/relationships/image"/><Relationship Id="rId4" Target="https://youtu.be/O37yJBFRrfg" TargetMode="External" Type="http://schemas.openxmlformats.org/officeDocument/2006/relationships/hyperlink"/></Relationships>
</file>

<file path=ppt/slides/_rels/slide21.xml.rels><?xml version="1.0" encoding="UTF-8" standalone="yes"?><Relationships xmlns="http://schemas.openxmlformats.org/package/2006/relationships"><Relationship Id="rId1" Target="../slideLayouts/slideLayout7.xml" Type="http://schemas.openxmlformats.org/officeDocument/2006/relationships/slideLayout"/></Relationships>
</file>

<file path=ppt/slides/_rels/slide22.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35.png" Type="http://schemas.openxmlformats.org/officeDocument/2006/relationships/image"/></Relationships>
</file>

<file path=ppt/slides/_rels/slide23.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36.png" Type="http://schemas.openxmlformats.org/officeDocument/2006/relationships/image"/><Relationship Id="rId3" Target="../media/image37.png" Type="http://schemas.openxmlformats.org/officeDocument/2006/relationships/image"/><Relationship Id="rId4" Target="../media/image38.svg" Type="http://schemas.openxmlformats.org/officeDocument/2006/relationships/image"/></Relationships>
</file>

<file path=ppt/slides/_rels/slide24.xml.rels><?xml version="1.0" encoding="UTF-8" standalone="yes"?><Relationships xmlns="http://schemas.openxmlformats.org/package/2006/relationships"><Relationship Id="rId1" Target="../slideLayouts/slideLayout7.xml" Type="http://schemas.openxmlformats.org/officeDocument/2006/relationships/slideLayout"/></Relationships>
</file>

<file path=ppt/slides/_rels/slide25.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39.png" Type="http://schemas.openxmlformats.org/officeDocument/2006/relationships/image"/></Relationships>
</file>

<file path=ppt/slides/_rels/slide26.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40.png" Type="http://schemas.openxmlformats.org/officeDocument/2006/relationships/image"/><Relationship Id="rId3" Target="../media/image41.svg" Type="http://schemas.openxmlformats.org/officeDocument/2006/relationships/image"/></Relationships>
</file>

<file path=ppt/slides/_rels/slide27.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42.png" Type="http://schemas.openxmlformats.org/officeDocument/2006/relationships/image"/><Relationship Id="rId3" Target="../media/image43.svg" Type="http://schemas.openxmlformats.org/officeDocument/2006/relationships/image"/></Relationships>
</file>

<file path=ppt/slides/_rels/slide28.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44.png" Type="http://schemas.openxmlformats.org/officeDocument/2006/relationships/image"/><Relationship Id="rId3" Target="../media/image45.svg" Type="http://schemas.openxmlformats.org/officeDocument/2006/relationships/image"/></Relationships>
</file>

<file path=ppt/slides/_rels/slide29.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46.png" Type="http://schemas.openxmlformats.org/officeDocument/2006/relationships/image"/><Relationship Id="rId3" Target="../media/image47.svg" Type="http://schemas.openxmlformats.org/officeDocument/2006/relationships/image"/></Relationships>
</file>

<file path=ppt/slides/_rels/slide3.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5.png" Type="http://schemas.openxmlformats.org/officeDocument/2006/relationships/image"/><Relationship Id="rId3" Target="../media/image6.svg" Type="http://schemas.openxmlformats.org/officeDocument/2006/relationships/image"/></Relationships>
</file>

<file path=ppt/slides/_rels/slide30.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48.png" Type="http://schemas.openxmlformats.org/officeDocument/2006/relationships/image"/><Relationship Id="rId3" Target="../media/image49.svg" Type="http://schemas.openxmlformats.org/officeDocument/2006/relationships/image"/></Relationships>
</file>

<file path=ppt/slides/_rels/slide31.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50.png" Type="http://schemas.openxmlformats.org/officeDocument/2006/relationships/image"/><Relationship Id="rId3" Target="../media/image51.svg" Type="http://schemas.openxmlformats.org/officeDocument/2006/relationships/image"/></Relationships>
</file>

<file path=ppt/slides/_rels/slide32.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52.png" Type="http://schemas.openxmlformats.org/officeDocument/2006/relationships/image"/><Relationship Id="rId3" Target="../media/image53.svg" Type="http://schemas.openxmlformats.org/officeDocument/2006/relationships/image"/></Relationships>
</file>

<file path=ppt/slides/_rels/slide33.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54.png" Type="http://schemas.openxmlformats.org/officeDocument/2006/relationships/image"/><Relationship Id="rId3" Target="../media/image55.svg" Type="http://schemas.openxmlformats.org/officeDocument/2006/relationships/image"/></Relationships>
</file>

<file path=ppt/slides/_rels/slide34.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56.png" Type="http://schemas.openxmlformats.org/officeDocument/2006/relationships/image"/><Relationship Id="rId3" Target="../media/image57.svg" Type="http://schemas.openxmlformats.org/officeDocument/2006/relationships/image"/></Relationships>
</file>

<file path=ppt/slides/_rels/slide35.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58.png" Type="http://schemas.openxmlformats.org/officeDocument/2006/relationships/image"/><Relationship Id="rId3" Target="../media/image59.svg" Type="http://schemas.openxmlformats.org/officeDocument/2006/relationships/image"/></Relationships>
</file>

<file path=ppt/slides/_rels/slide36.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60.png" Type="http://schemas.openxmlformats.org/officeDocument/2006/relationships/image"/><Relationship Id="rId3" Target="../media/image61.svg" Type="http://schemas.openxmlformats.org/officeDocument/2006/relationships/image"/></Relationships>
</file>

<file path=ppt/slides/_rels/slide37.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62.png" Type="http://schemas.openxmlformats.org/officeDocument/2006/relationships/image"/><Relationship Id="rId3" Target="../media/image63.svg" Type="http://schemas.openxmlformats.org/officeDocument/2006/relationships/image"/></Relationships>
</file>

<file path=ppt/slides/_rels/slide38.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64.png" Type="http://schemas.openxmlformats.org/officeDocument/2006/relationships/image"/><Relationship Id="rId3" Target="../media/image65.svg" Type="http://schemas.openxmlformats.org/officeDocument/2006/relationships/image"/></Relationships>
</file>

<file path=ppt/slides/_rels/slide39.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66.png" Type="http://schemas.openxmlformats.org/officeDocument/2006/relationships/image"/><Relationship Id="rId3" Target="../media/image67.svg" Type="http://schemas.openxmlformats.org/officeDocument/2006/relationships/image"/></Relationships>
</file>

<file path=ppt/slides/_rels/slide4.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7.png" Type="http://schemas.openxmlformats.org/officeDocument/2006/relationships/image"/><Relationship Id="rId3" Target="../media/image8.svg" Type="http://schemas.openxmlformats.org/officeDocument/2006/relationships/image"/></Relationships>
</file>

<file path=ppt/slides/_rels/slide40.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68.png" Type="http://schemas.openxmlformats.org/officeDocument/2006/relationships/image"/><Relationship Id="rId3" Target="../media/image69.svg" Type="http://schemas.openxmlformats.org/officeDocument/2006/relationships/image"/></Relationships>
</file>

<file path=ppt/slides/_rels/slide41.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70.png" Type="http://schemas.openxmlformats.org/officeDocument/2006/relationships/image"/><Relationship Id="rId3" Target="../media/image71.svg" Type="http://schemas.openxmlformats.org/officeDocument/2006/relationships/image"/></Relationships>
</file>

<file path=ppt/slides/_rels/slide42.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7.png" Type="http://schemas.openxmlformats.org/officeDocument/2006/relationships/image"/><Relationship Id="rId3" Target="../media/image18.svg" Type="http://schemas.openxmlformats.org/officeDocument/2006/relationships/image"/><Relationship Id="rId4" Target="https://youtu.be/8cBJFUpK_xI" TargetMode="External" Type="http://schemas.openxmlformats.org/officeDocument/2006/relationships/hyperlink"/></Relationships>
</file>

<file path=ppt/slides/_rels/slide43.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72.png" Type="http://schemas.openxmlformats.org/officeDocument/2006/relationships/image"/><Relationship Id="rId3" Target="../media/image73.svg" Type="http://schemas.openxmlformats.org/officeDocument/2006/relationships/image"/></Relationships>
</file>

<file path=ppt/slides/_rels/slide44.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7.png" Type="http://schemas.openxmlformats.org/officeDocument/2006/relationships/image"/><Relationship Id="rId3" Target="../media/image18.svg" Type="http://schemas.openxmlformats.org/officeDocument/2006/relationships/image"/><Relationship Id="rId4" Target="https://youtu.be/y3L9XZ7GEOY" TargetMode="External" Type="http://schemas.openxmlformats.org/officeDocument/2006/relationships/hyperlink"/></Relationships>
</file>

<file path=ppt/slides/_rels/slide45.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74.png" Type="http://schemas.openxmlformats.org/officeDocument/2006/relationships/image"/><Relationship Id="rId3" Target="../media/image75.svg" Type="http://schemas.openxmlformats.org/officeDocument/2006/relationships/image"/></Relationships>
</file>

<file path=ppt/slides/_rels/slide46.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76.png" Type="http://schemas.openxmlformats.org/officeDocument/2006/relationships/image"/><Relationship Id="rId3" Target="../media/image77.png" Type="http://schemas.openxmlformats.org/officeDocument/2006/relationships/image"/></Relationships>
</file>

<file path=ppt/slides/_rels/slide47.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78.png" Type="http://schemas.openxmlformats.org/officeDocument/2006/relationships/image"/><Relationship Id="rId3" Target="../media/image79.png" Type="http://schemas.openxmlformats.org/officeDocument/2006/relationships/image"/><Relationship Id="rId4" Target="../media/image80.svg" Type="http://schemas.openxmlformats.org/officeDocument/2006/relationships/image"/></Relationships>
</file>

<file path=ppt/slides/_rels/slide48.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81.png" Type="http://schemas.openxmlformats.org/officeDocument/2006/relationships/image"/></Relationships>
</file>

<file path=ppt/slides/_rels/slide49.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82.png" Type="http://schemas.openxmlformats.org/officeDocument/2006/relationships/image"/><Relationship Id="rId3" Target="../media/image83.png" Type="http://schemas.openxmlformats.org/officeDocument/2006/relationships/image"/></Relationships>
</file>

<file path=ppt/slides/_rels/slide5.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9.png" Type="http://schemas.openxmlformats.org/officeDocument/2006/relationships/image"/><Relationship Id="rId3" Target="../media/image10.svg" Type="http://schemas.openxmlformats.org/officeDocument/2006/relationships/image"/></Relationships>
</file>

<file path=ppt/slides/_rels/slide50.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84.png" Type="http://schemas.openxmlformats.org/officeDocument/2006/relationships/image"/><Relationship Id="rId3" Target="../media/image85.png" Type="http://schemas.openxmlformats.org/officeDocument/2006/relationships/image"/><Relationship Id="rId4" Target="../media/image86.png" Type="http://schemas.openxmlformats.org/officeDocument/2006/relationships/image"/></Relationships>
</file>

<file path=ppt/slides/_rels/slide51.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87.png" Type="http://schemas.openxmlformats.org/officeDocument/2006/relationships/image"/><Relationship Id="rId3" Target="../media/image88.svg" Type="http://schemas.openxmlformats.org/officeDocument/2006/relationships/image"/></Relationships>
</file>

<file path=ppt/slides/_rels/slide6.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1.png" Type="http://schemas.openxmlformats.org/officeDocument/2006/relationships/image"/><Relationship Id="rId3" Target="../media/image12.svg" Type="http://schemas.openxmlformats.org/officeDocument/2006/relationships/image"/><Relationship Id="rId4" Target="http://ptadb.wto.org/ptaList.aspx" TargetMode="External" Type="http://schemas.openxmlformats.org/officeDocument/2006/relationships/hyperlink"/><Relationship Id="rId5" Target="../media/image13.png" Type="http://schemas.openxmlformats.org/officeDocument/2006/relationships/image"/><Relationship Id="rId6" Target="../media/image14.svg" Type="http://schemas.openxmlformats.org/officeDocument/2006/relationships/image"/></Relationships>
</file>

<file path=ppt/slides/_rels/slide7.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5.png" Type="http://schemas.openxmlformats.org/officeDocument/2006/relationships/image"/><Relationship Id="rId3" Target="../media/image16.svg" Type="http://schemas.openxmlformats.org/officeDocument/2006/relationships/image"/></Relationships>
</file>

<file path=ppt/slides/_rels/slide8.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7.png" Type="http://schemas.openxmlformats.org/officeDocument/2006/relationships/image"/><Relationship Id="rId3" Target="../media/image18.svg" Type="http://schemas.openxmlformats.org/officeDocument/2006/relationships/image"/><Relationship Id="rId4" Target="https://www.youtube.com/watch?v=371CRxnGkA8&amp;ab_channel=Vox" TargetMode="External" Type="http://schemas.openxmlformats.org/officeDocument/2006/relationships/hyperlink"/></Relationships>
</file>

<file path=ppt/slides/_rels/slide9.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9.png" Type="http://schemas.openxmlformats.org/officeDocument/2006/relationships/image"/><Relationship Id="rId3" Target="../media/image20.svg" Type="http://schemas.openxmlformats.org/officeDocument/2006/relationships/image"/></Relationships>
</file>

<file path=ppt/slides/slide1.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pic>
        <p:nvPicPr>
          <p:cNvPr name="Picture 2" id="2"/>
          <p:cNvPicPr>
            <a:picLocks noChangeAspect="true"/>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l="0" t="0" r="0" b="0"/>
          <a:stretch>
            <a:fillRect/>
          </a:stretch>
        </p:blipFill>
        <p:spPr>
          <a:xfrm flipH="false" flipV="false" rot="0">
            <a:off x="6763691" y="4875597"/>
            <a:ext cx="4959083" cy="4921890"/>
          </a:xfrm>
          <a:prstGeom prst="rect">
            <a:avLst/>
          </a:prstGeom>
        </p:spPr>
      </p:pic>
      <p:grpSp>
        <p:nvGrpSpPr>
          <p:cNvPr name="Group 3" id="3"/>
          <p:cNvGrpSpPr/>
          <p:nvPr/>
        </p:nvGrpSpPr>
        <p:grpSpPr>
          <a:xfrm rot="0">
            <a:off x="1692963" y="846571"/>
            <a:ext cx="14902073" cy="1729958"/>
            <a:chOff x="0" y="0"/>
            <a:chExt cx="19869431" cy="2306610"/>
          </a:xfrm>
        </p:grpSpPr>
        <p:sp>
          <p:nvSpPr>
            <p:cNvPr name="TextBox 4" id="4"/>
            <p:cNvSpPr txBox="true"/>
            <p:nvPr/>
          </p:nvSpPr>
          <p:spPr>
            <a:xfrm rot="0">
              <a:off x="0" y="-152400"/>
              <a:ext cx="19869431" cy="1774611"/>
            </a:xfrm>
            <a:prstGeom prst="rect">
              <a:avLst/>
            </a:prstGeom>
          </p:spPr>
          <p:txBody>
            <a:bodyPr anchor="t" rtlCol="false" tIns="0" lIns="0" bIns="0" rIns="0">
              <a:spAutoFit/>
            </a:bodyPr>
            <a:lstStyle/>
            <a:p>
              <a:pPr algn="ctr">
                <a:lnSpc>
                  <a:spcPts val="11120"/>
                </a:lnSpc>
              </a:pPr>
              <a:r>
                <a:rPr lang="en-US" sz="8000" spc="-400">
                  <a:solidFill>
                    <a:srgbClr val="000000"/>
                  </a:solidFill>
                  <a:latin typeface="League Spartan"/>
                </a:rPr>
                <a:t>Economic Integration</a:t>
              </a:r>
            </a:p>
          </p:txBody>
        </p:sp>
        <p:sp>
          <p:nvSpPr>
            <p:cNvPr name="TextBox 5" id="5"/>
            <p:cNvSpPr txBox="true"/>
            <p:nvPr/>
          </p:nvSpPr>
          <p:spPr>
            <a:xfrm rot="0">
              <a:off x="0" y="1818930"/>
              <a:ext cx="19869431" cy="487680"/>
            </a:xfrm>
            <a:prstGeom prst="rect">
              <a:avLst/>
            </a:prstGeom>
          </p:spPr>
          <p:txBody>
            <a:bodyPr anchor="t" rtlCol="false" tIns="0" lIns="0" bIns="0" rIns="0">
              <a:spAutoFit/>
            </a:bodyPr>
            <a:lstStyle/>
            <a:p>
              <a:pPr algn="ctr">
                <a:lnSpc>
                  <a:spcPts val="3022"/>
                </a:lnSpc>
              </a:pPr>
            </a:p>
          </p:txBody>
        </p:sp>
      </p:grpSp>
      <p:sp>
        <p:nvSpPr>
          <p:cNvPr name="TextBox 6" id="6"/>
          <p:cNvSpPr txBox="true"/>
          <p:nvPr/>
        </p:nvSpPr>
        <p:spPr>
          <a:xfrm rot="0">
            <a:off x="-1863514" y="10069830"/>
            <a:ext cx="5784428" cy="217170"/>
          </a:xfrm>
          <a:prstGeom prst="rect">
            <a:avLst/>
          </a:prstGeom>
        </p:spPr>
        <p:txBody>
          <a:bodyPr anchor="t" rtlCol="false" tIns="0" lIns="0" bIns="0" rIns="0">
            <a:spAutoFit/>
          </a:bodyPr>
          <a:lstStyle/>
          <a:p>
            <a:pPr algn="ctr">
              <a:lnSpc>
                <a:spcPts val="1679"/>
              </a:lnSpc>
            </a:pPr>
            <a:r>
              <a:rPr lang="en-US" sz="1200">
                <a:solidFill>
                  <a:srgbClr val="000000"/>
                </a:solidFill>
                <a:latin typeface="Arimo"/>
              </a:rPr>
              <a:t>Copyright Bananaomics</a:t>
            </a:r>
          </a:p>
        </p:txBody>
      </p:sp>
      <p:sp>
        <p:nvSpPr>
          <p:cNvPr name="TextBox 7" id="7"/>
          <p:cNvSpPr txBox="true"/>
          <p:nvPr/>
        </p:nvSpPr>
        <p:spPr>
          <a:xfrm rot="0">
            <a:off x="4818827" y="3215082"/>
            <a:ext cx="8650346" cy="558165"/>
          </a:xfrm>
          <a:prstGeom prst="rect">
            <a:avLst/>
          </a:prstGeom>
        </p:spPr>
        <p:txBody>
          <a:bodyPr anchor="t" rtlCol="false" tIns="0" lIns="0" bIns="0" rIns="0">
            <a:spAutoFit/>
          </a:bodyPr>
          <a:lstStyle/>
          <a:p>
            <a:pPr algn="ctr">
              <a:lnSpc>
                <a:spcPts val="4409"/>
              </a:lnSpc>
            </a:pPr>
            <a:r>
              <a:rPr lang="en-US" sz="3150">
                <a:solidFill>
                  <a:srgbClr val="000000"/>
                </a:solidFill>
                <a:latin typeface="Arimo"/>
              </a:rPr>
              <a:t>4.4</a:t>
            </a:r>
          </a:p>
        </p:txBody>
      </p:sp>
    </p:spTree>
  </p:cSld>
  <p:clrMapOvr>
    <a:masterClrMapping/>
  </p:clrMapOvr>
</p:sld>
</file>

<file path=ppt/slides/slide10.xml><?xml version="1.0" encoding="utf-8"?>
<p:sld xmlns:p="http://schemas.openxmlformats.org/presentationml/2006/main" xmlns:a="http://schemas.openxmlformats.org/drawingml/2006/main" xmlns:r="http://schemas.openxmlformats.org/officeDocument/2006/relationships">
  <p:cSld>
    <p:bg>
      <p:bgPr>
        <a:solidFill>
          <a:srgbClr val="F7F7F7"/>
        </a:solidFill>
      </p:bgPr>
    </p:bg>
    <p:spTree>
      <p:nvGrpSpPr>
        <p:cNvPr id="1" name=""/>
        <p:cNvGrpSpPr/>
        <p:nvPr/>
      </p:nvGrpSpPr>
      <p:grpSpPr>
        <a:xfrm>
          <a:off x="0" y="0"/>
          <a:ext cx="0" cy="0"/>
          <a:chOff x="0" y="0"/>
          <a:chExt cx="0" cy="0"/>
        </a:xfrm>
      </p:grpSpPr>
      <p:pic>
        <p:nvPicPr>
          <p:cNvPr name="Picture 2" id="2"/>
          <p:cNvPicPr>
            <a:picLocks noChangeAspect="true"/>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l="0" t="0" r="0" b="0"/>
          <a:stretch>
            <a:fillRect/>
          </a:stretch>
        </p:blipFill>
        <p:spPr>
          <a:xfrm flipH="false" flipV="false" rot="0">
            <a:off x="7690956" y="4872054"/>
            <a:ext cx="3024910" cy="3024910"/>
          </a:xfrm>
          <a:prstGeom prst="rect">
            <a:avLst/>
          </a:prstGeom>
        </p:spPr>
      </p:pic>
      <p:sp>
        <p:nvSpPr>
          <p:cNvPr name="TextBox 3" id="3"/>
          <p:cNvSpPr txBox="true"/>
          <p:nvPr/>
        </p:nvSpPr>
        <p:spPr>
          <a:xfrm rot="0">
            <a:off x="903063" y="1860490"/>
            <a:ext cx="16481874" cy="2489454"/>
          </a:xfrm>
          <a:prstGeom prst="rect">
            <a:avLst/>
          </a:prstGeom>
        </p:spPr>
        <p:txBody>
          <a:bodyPr anchor="t" rtlCol="false" tIns="0" lIns="0" bIns="0" rIns="0">
            <a:spAutoFit/>
          </a:bodyPr>
          <a:lstStyle/>
          <a:p>
            <a:pPr algn="ctr">
              <a:lnSpc>
                <a:spcPts val="6678"/>
              </a:lnSpc>
            </a:pPr>
            <a:r>
              <a:rPr lang="en-US" sz="3150">
                <a:solidFill>
                  <a:srgbClr val="000000"/>
                </a:solidFill>
                <a:latin typeface="Telegraf Bold"/>
              </a:rPr>
              <a:t>Trading Bloc</a:t>
            </a:r>
          </a:p>
          <a:p>
            <a:pPr algn="ctr">
              <a:lnSpc>
                <a:spcPts val="6678"/>
              </a:lnSpc>
            </a:pPr>
            <a:r>
              <a:rPr lang="en-US" sz="3150">
                <a:solidFill>
                  <a:srgbClr val="000000"/>
                </a:solidFill>
                <a:latin typeface="Telegraf"/>
              </a:rPr>
              <a:t>A group of countries that have agreed to reduce protectionist measures like tariffs and quotas between them</a:t>
            </a:r>
          </a:p>
        </p:txBody>
      </p:sp>
      <p:grpSp>
        <p:nvGrpSpPr>
          <p:cNvPr name="Group 4" id="4"/>
          <p:cNvGrpSpPr/>
          <p:nvPr/>
        </p:nvGrpSpPr>
        <p:grpSpPr>
          <a:xfrm rot="0">
            <a:off x="1028700" y="224363"/>
            <a:ext cx="16349422" cy="1608674"/>
            <a:chOff x="0" y="0"/>
            <a:chExt cx="21799229" cy="2144899"/>
          </a:xfrm>
        </p:grpSpPr>
        <p:sp>
          <p:nvSpPr>
            <p:cNvPr name="TextBox 5" id="5"/>
            <p:cNvSpPr txBox="true"/>
            <p:nvPr/>
          </p:nvSpPr>
          <p:spPr>
            <a:xfrm rot="0">
              <a:off x="0" y="171450"/>
              <a:ext cx="21799229" cy="1289050"/>
            </a:xfrm>
            <a:prstGeom prst="rect">
              <a:avLst/>
            </a:prstGeom>
          </p:spPr>
          <p:txBody>
            <a:bodyPr anchor="t" rtlCol="false" tIns="0" lIns="0" bIns="0" rIns="0">
              <a:spAutoFit/>
            </a:bodyPr>
            <a:lstStyle/>
            <a:p>
              <a:pPr algn="ctr">
                <a:lnSpc>
                  <a:spcPts val="6839"/>
                </a:lnSpc>
              </a:pPr>
              <a:r>
                <a:rPr lang="en-US" sz="7200" spc="-359">
                  <a:solidFill>
                    <a:srgbClr val="000000"/>
                  </a:solidFill>
                  <a:latin typeface="League Spartan"/>
                </a:rPr>
                <a:t>Definition</a:t>
              </a:r>
            </a:p>
          </p:txBody>
        </p:sp>
        <p:sp>
          <p:nvSpPr>
            <p:cNvPr name="TextBox 6" id="6"/>
            <p:cNvSpPr txBox="true"/>
            <p:nvPr/>
          </p:nvSpPr>
          <p:spPr>
            <a:xfrm rot="0">
              <a:off x="0" y="1657219"/>
              <a:ext cx="21799229" cy="487680"/>
            </a:xfrm>
            <a:prstGeom prst="rect">
              <a:avLst/>
            </a:prstGeom>
          </p:spPr>
          <p:txBody>
            <a:bodyPr anchor="t" rtlCol="false" tIns="0" lIns="0" bIns="0" rIns="0">
              <a:spAutoFit/>
            </a:bodyPr>
            <a:lstStyle/>
            <a:p>
              <a:pPr algn="l">
                <a:lnSpc>
                  <a:spcPts val="3022"/>
                </a:lnSpc>
              </a:pPr>
            </a:p>
          </p:txBody>
        </p:sp>
      </p:grpSp>
      <p:sp>
        <p:nvSpPr>
          <p:cNvPr name="TextBox 7" id="7"/>
          <p:cNvSpPr txBox="true"/>
          <p:nvPr/>
        </p:nvSpPr>
        <p:spPr>
          <a:xfrm rot="0">
            <a:off x="-1863514" y="10069830"/>
            <a:ext cx="5784428" cy="217170"/>
          </a:xfrm>
          <a:prstGeom prst="rect">
            <a:avLst/>
          </a:prstGeom>
        </p:spPr>
        <p:txBody>
          <a:bodyPr anchor="t" rtlCol="false" tIns="0" lIns="0" bIns="0" rIns="0">
            <a:spAutoFit/>
          </a:bodyPr>
          <a:lstStyle/>
          <a:p>
            <a:pPr algn="ctr">
              <a:lnSpc>
                <a:spcPts val="1679"/>
              </a:lnSpc>
            </a:pPr>
            <a:r>
              <a:rPr lang="en-US" sz="1200">
                <a:solidFill>
                  <a:srgbClr val="000000"/>
                </a:solidFill>
                <a:latin typeface="Arimo"/>
              </a:rPr>
              <a:t>Copyright Bananaomics</a:t>
            </a:r>
          </a:p>
        </p:txBody>
      </p:sp>
      <p:sp>
        <p:nvSpPr>
          <p:cNvPr name="TextBox 8" id="8"/>
          <p:cNvSpPr txBox="true"/>
          <p:nvPr/>
        </p:nvSpPr>
        <p:spPr>
          <a:xfrm rot="0">
            <a:off x="962474" y="7875147"/>
            <a:ext cx="16481874" cy="724280"/>
          </a:xfrm>
          <a:prstGeom prst="rect">
            <a:avLst/>
          </a:prstGeom>
        </p:spPr>
        <p:txBody>
          <a:bodyPr anchor="t" rtlCol="false" tIns="0" lIns="0" bIns="0" rIns="0">
            <a:spAutoFit/>
          </a:bodyPr>
          <a:lstStyle/>
          <a:p>
            <a:pPr algn="ctr">
              <a:lnSpc>
                <a:spcPts val="6042"/>
              </a:lnSpc>
            </a:pPr>
            <a:r>
              <a:rPr lang="en-US" sz="2850">
                <a:solidFill>
                  <a:srgbClr val="000000"/>
                </a:solidFill>
                <a:latin typeface="Telegraf"/>
              </a:rPr>
              <a:t>Trading Blocs are a higher level of economic integration than PTA.</a:t>
            </a:r>
          </a:p>
        </p:txBody>
      </p:sp>
    </p:spTree>
  </p:cSld>
  <p:clrMapOvr>
    <a:masterClrMapping/>
  </p:clrMapOvr>
</p:sld>
</file>

<file path=ppt/slides/slide11.xml><?xml version="1.0" encoding="utf-8"?>
<p:sld xmlns:p="http://schemas.openxmlformats.org/presentationml/2006/main" xmlns:a="http://schemas.openxmlformats.org/drawingml/2006/main" xmlns:r="http://schemas.openxmlformats.org/officeDocument/2006/relationships">
  <p:cSld>
    <p:bg>
      <p:bgPr>
        <a:solidFill>
          <a:srgbClr val="F7F7F7"/>
        </a:solidFill>
      </p:bgPr>
    </p:bg>
    <p:spTree>
      <p:nvGrpSpPr>
        <p:cNvPr id="1" name=""/>
        <p:cNvGrpSpPr/>
        <p:nvPr/>
      </p:nvGrpSpPr>
      <p:grpSpPr>
        <a:xfrm>
          <a:off x="0" y="0"/>
          <a:ext cx="0" cy="0"/>
          <a:chOff x="0" y="0"/>
          <a:chExt cx="0" cy="0"/>
        </a:xfrm>
      </p:grpSpPr>
      <p:grpSp>
        <p:nvGrpSpPr>
          <p:cNvPr name="Group 2" id="2"/>
          <p:cNvGrpSpPr/>
          <p:nvPr/>
        </p:nvGrpSpPr>
        <p:grpSpPr>
          <a:xfrm rot="0">
            <a:off x="6600987" y="2650864"/>
            <a:ext cx="5086026" cy="1193036"/>
            <a:chOff x="0" y="0"/>
            <a:chExt cx="1143848" cy="268314"/>
          </a:xfrm>
        </p:grpSpPr>
        <p:sp>
          <p:nvSpPr>
            <p:cNvPr name="Freeform 3" id="3"/>
            <p:cNvSpPr/>
            <p:nvPr/>
          </p:nvSpPr>
          <p:spPr>
            <a:xfrm>
              <a:off x="0" y="0"/>
              <a:ext cx="1143848" cy="268314"/>
            </a:xfrm>
            <a:custGeom>
              <a:avLst/>
              <a:gdLst/>
              <a:ahLst/>
              <a:cxnLst/>
              <a:rect r="r" b="b" t="t" l="l"/>
              <a:pathLst>
                <a:path h="268314" w="1143848">
                  <a:moveTo>
                    <a:pt x="0" y="0"/>
                  </a:moveTo>
                  <a:lnTo>
                    <a:pt x="1143848" y="0"/>
                  </a:lnTo>
                  <a:lnTo>
                    <a:pt x="1143848" y="268314"/>
                  </a:lnTo>
                  <a:lnTo>
                    <a:pt x="0" y="268314"/>
                  </a:lnTo>
                  <a:close/>
                </a:path>
              </a:pathLst>
            </a:custGeom>
            <a:solidFill>
              <a:srgbClr val="0961A0"/>
            </a:solidFill>
          </p:spPr>
        </p:sp>
        <p:sp>
          <p:nvSpPr>
            <p:cNvPr name="TextBox 4" id="4"/>
            <p:cNvSpPr txBox="true"/>
            <p:nvPr/>
          </p:nvSpPr>
          <p:spPr>
            <a:xfrm>
              <a:off x="0" y="-19050"/>
              <a:ext cx="812800" cy="831850"/>
            </a:xfrm>
            <a:prstGeom prst="rect">
              <a:avLst/>
            </a:prstGeom>
          </p:spPr>
          <p:txBody>
            <a:bodyPr anchor="ctr" rtlCol="false" tIns="50800" lIns="50800" bIns="50800" rIns="50800"/>
            <a:lstStyle/>
            <a:p>
              <a:pPr algn="ctr">
                <a:lnSpc>
                  <a:spcPts val="3022"/>
                </a:lnSpc>
              </a:pPr>
            </a:p>
          </p:txBody>
        </p:sp>
      </p:grpSp>
      <p:grpSp>
        <p:nvGrpSpPr>
          <p:cNvPr name="Group 5" id="5"/>
          <p:cNvGrpSpPr/>
          <p:nvPr/>
        </p:nvGrpSpPr>
        <p:grpSpPr>
          <a:xfrm rot="0">
            <a:off x="6600987" y="4267770"/>
            <a:ext cx="5086026" cy="1193036"/>
            <a:chOff x="0" y="0"/>
            <a:chExt cx="1143848" cy="268314"/>
          </a:xfrm>
        </p:grpSpPr>
        <p:sp>
          <p:nvSpPr>
            <p:cNvPr name="Freeform 6" id="6"/>
            <p:cNvSpPr/>
            <p:nvPr/>
          </p:nvSpPr>
          <p:spPr>
            <a:xfrm>
              <a:off x="0" y="0"/>
              <a:ext cx="1143848" cy="268314"/>
            </a:xfrm>
            <a:custGeom>
              <a:avLst/>
              <a:gdLst/>
              <a:ahLst/>
              <a:cxnLst/>
              <a:rect r="r" b="b" t="t" l="l"/>
              <a:pathLst>
                <a:path h="268314" w="1143848">
                  <a:moveTo>
                    <a:pt x="0" y="0"/>
                  </a:moveTo>
                  <a:lnTo>
                    <a:pt x="1143848" y="0"/>
                  </a:lnTo>
                  <a:lnTo>
                    <a:pt x="1143848" y="268314"/>
                  </a:lnTo>
                  <a:lnTo>
                    <a:pt x="0" y="268314"/>
                  </a:lnTo>
                  <a:close/>
                </a:path>
              </a:pathLst>
            </a:custGeom>
            <a:solidFill>
              <a:srgbClr val="B52E28"/>
            </a:solidFill>
          </p:spPr>
        </p:sp>
        <p:sp>
          <p:nvSpPr>
            <p:cNvPr name="TextBox 7" id="7"/>
            <p:cNvSpPr txBox="true"/>
            <p:nvPr/>
          </p:nvSpPr>
          <p:spPr>
            <a:xfrm>
              <a:off x="0" y="-19050"/>
              <a:ext cx="812800" cy="831850"/>
            </a:xfrm>
            <a:prstGeom prst="rect">
              <a:avLst/>
            </a:prstGeom>
          </p:spPr>
          <p:txBody>
            <a:bodyPr anchor="ctr" rtlCol="false" tIns="50800" lIns="50800" bIns="50800" rIns="50800"/>
            <a:lstStyle/>
            <a:p>
              <a:pPr algn="ctr">
                <a:lnSpc>
                  <a:spcPts val="3022"/>
                </a:lnSpc>
              </a:pPr>
            </a:p>
          </p:txBody>
        </p:sp>
      </p:grpSp>
      <p:grpSp>
        <p:nvGrpSpPr>
          <p:cNvPr name="Group 8" id="8"/>
          <p:cNvGrpSpPr/>
          <p:nvPr/>
        </p:nvGrpSpPr>
        <p:grpSpPr>
          <a:xfrm rot="0">
            <a:off x="6600987" y="5884676"/>
            <a:ext cx="5086026" cy="1193036"/>
            <a:chOff x="0" y="0"/>
            <a:chExt cx="1143848" cy="268314"/>
          </a:xfrm>
        </p:grpSpPr>
        <p:sp>
          <p:nvSpPr>
            <p:cNvPr name="Freeform 9" id="9"/>
            <p:cNvSpPr/>
            <p:nvPr/>
          </p:nvSpPr>
          <p:spPr>
            <a:xfrm>
              <a:off x="0" y="0"/>
              <a:ext cx="1143848" cy="268314"/>
            </a:xfrm>
            <a:custGeom>
              <a:avLst/>
              <a:gdLst/>
              <a:ahLst/>
              <a:cxnLst/>
              <a:rect r="r" b="b" t="t" l="l"/>
              <a:pathLst>
                <a:path h="268314" w="1143848">
                  <a:moveTo>
                    <a:pt x="0" y="0"/>
                  </a:moveTo>
                  <a:lnTo>
                    <a:pt x="1143848" y="0"/>
                  </a:lnTo>
                  <a:lnTo>
                    <a:pt x="1143848" y="268314"/>
                  </a:lnTo>
                  <a:lnTo>
                    <a:pt x="0" y="268314"/>
                  </a:lnTo>
                  <a:close/>
                </a:path>
              </a:pathLst>
            </a:custGeom>
            <a:solidFill>
              <a:srgbClr val="CF8700"/>
            </a:solidFill>
          </p:spPr>
        </p:sp>
        <p:sp>
          <p:nvSpPr>
            <p:cNvPr name="TextBox 10" id="10"/>
            <p:cNvSpPr txBox="true"/>
            <p:nvPr/>
          </p:nvSpPr>
          <p:spPr>
            <a:xfrm>
              <a:off x="0" y="-19050"/>
              <a:ext cx="812800" cy="831850"/>
            </a:xfrm>
            <a:prstGeom prst="rect">
              <a:avLst/>
            </a:prstGeom>
          </p:spPr>
          <p:txBody>
            <a:bodyPr anchor="ctr" rtlCol="false" tIns="50800" lIns="50800" bIns="50800" rIns="50800"/>
            <a:lstStyle/>
            <a:p>
              <a:pPr algn="ctr">
                <a:lnSpc>
                  <a:spcPts val="3022"/>
                </a:lnSpc>
              </a:pPr>
            </a:p>
          </p:txBody>
        </p:sp>
      </p:grpSp>
      <p:grpSp>
        <p:nvGrpSpPr>
          <p:cNvPr name="Group 11" id="11"/>
          <p:cNvGrpSpPr/>
          <p:nvPr/>
        </p:nvGrpSpPr>
        <p:grpSpPr>
          <a:xfrm rot="0">
            <a:off x="6600987" y="7501581"/>
            <a:ext cx="5086026" cy="1193036"/>
            <a:chOff x="0" y="0"/>
            <a:chExt cx="1143848" cy="268314"/>
          </a:xfrm>
        </p:grpSpPr>
        <p:sp>
          <p:nvSpPr>
            <p:cNvPr name="Freeform 12" id="12"/>
            <p:cNvSpPr/>
            <p:nvPr/>
          </p:nvSpPr>
          <p:spPr>
            <a:xfrm>
              <a:off x="0" y="0"/>
              <a:ext cx="1143848" cy="268314"/>
            </a:xfrm>
            <a:custGeom>
              <a:avLst/>
              <a:gdLst/>
              <a:ahLst/>
              <a:cxnLst/>
              <a:rect r="r" b="b" t="t" l="l"/>
              <a:pathLst>
                <a:path h="268314" w="1143848">
                  <a:moveTo>
                    <a:pt x="0" y="0"/>
                  </a:moveTo>
                  <a:lnTo>
                    <a:pt x="1143848" y="0"/>
                  </a:lnTo>
                  <a:lnTo>
                    <a:pt x="1143848" y="268314"/>
                  </a:lnTo>
                  <a:lnTo>
                    <a:pt x="0" y="268314"/>
                  </a:lnTo>
                  <a:close/>
                </a:path>
              </a:pathLst>
            </a:custGeom>
            <a:solidFill>
              <a:srgbClr val="008037"/>
            </a:solidFill>
          </p:spPr>
        </p:sp>
        <p:sp>
          <p:nvSpPr>
            <p:cNvPr name="TextBox 13" id="13"/>
            <p:cNvSpPr txBox="true"/>
            <p:nvPr/>
          </p:nvSpPr>
          <p:spPr>
            <a:xfrm>
              <a:off x="0" y="-19050"/>
              <a:ext cx="812800" cy="831850"/>
            </a:xfrm>
            <a:prstGeom prst="rect">
              <a:avLst/>
            </a:prstGeom>
          </p:spPr>
          <p:txBody>
            <a:bodyPr anchor="ctr" rtlCol="false" tIns="50800" lIns="50800" bIns="50800" rIns="50800"/>
            <a:lstStyle/>
            <a:p>
              <a:pPr algn="ctr">
                <a:lnSpc>
                  <a:spcPts val="3022"/>
                </a:lnSpc>
              </a:pPr>
            </a:p>
          </p:txBody>
        </p:sp>
      </p:grpSp>
      <p:pic>
        <p:nvPicPr>
          <p:cNvPr name="Picture 14" id="14"/>
          <p:cNvPicPr>
            <a:picLocks noChangeAspect="true"/>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l="0" t="0" r="0" b="0"/>
          <a:stretch>
            <a:fillRect/>
          </a:stretch>
        </p:blipFill>
        <p:spPr>
          <a:xfrm flipH="false" flipV="false" rot="5400000">
            <a:off x="5494801" y="3758102"/>
            <a:ext cx="1725046" cy="487325"/>
          </a:xfrm>
          <a:prstGeom prst="rect">
            <a:avLst/>
          </a:prstGeom>
        </p:spPr>
      </p:pic>
      <p:sp>
        <p:nvSpPr>
          <p:cNvPr name="TextBox 15" id="15"/>
          <p:cNvSpPr txBox="true"/>
          <p:nvPr/>
        </p:nvSpPr>
        <p:spPr>
          <a:xfrm rot="0">
            <a:off x="5255271" y="2604562"/>
            <a:ext cx="7777458" cy="923689"/>
          </a:xfrm>
          <a:prstGeom prst="rect">
            <a:avLst/>
          </a:prstGeom>
        </p:spPr>
        <p:txBody>
          <a:bodyPr anchor="t" rtlCol="false" tIns="0" lIns="0" bIns="0" rIns="0">
            <a:spAutoFit/>
          </a:bodyPr>
          <a:lstStyle/>
          <a:p>
            <a:pPr algn="ctr">
              <a:lnSpc>
                <a:spcPts val="7820"/>
              </a:lnSpc>
            </a:pPr>
            <a:r>
              <a:rPr lang="en-US" sz="3688">
                <a:solidFill>
                  <a:srgbClr val="FFFFFF"/>
                </a:solidFill>
                <a:latin typeface="Telegraf Bold"/>
              </a:rPr>
              <a:t>Free Trade Area</a:t>
            </a:r>
          </a:p>
        </p:txBody>
      </p:sp>
      <p:grpSp>
        <p:nvGrpSpPr>
          <p:cNvPr name="Group 16" id="16"/>
          <p:cNvGrpSpPr/>
          <p:nvPr/>
        </p:nvGrpSpPr>
        <p:grpSpPr>
          <a:xfrm rot="0">
            <a:off x="1028700" y="224363"/>
            <a:ext cx="16349422" cy="1608674"/>
            <a:chOff x="0" y="0"/>
            <a:chExt cx="21799229" cy="2144899"/>
          </a:xfrm>
        </p:grpSpPr>
        <p:sp>
          <p:nvSpPr>
            <p:cNvPr name="TextBox 17" id="17"/>
            <p:cNvSpPr txBox="true"/>
            <p:nvPr/>
          </p:nvSpPr>
          <p:spPr>
            <a:xfrm rot="0">
              <a:off x="0" y="171450"/>
              <a:ext cx="21799229" cy="1289050"/>
            </a:xfrm>
            <a:prstGeom prst="rect">
              <a:avLst/>
            </a:prstGeom>
          </p:spPr>
          <p:txBody>
            <a:bodyPr anchor="t" rtlCol="false" tIns="0" lIns="0" bIns="0" rIns="0">
              <a:spAutoFit/>
            </a:bodyPr>
            <a:lstStyle/>
            <a:p>
              <a:pPr algn="ctr">
                <a:lnSpc>
                  <a:spcPts val="6839"/>
                </a:lnSpc>
              </a:pPr>
              <a:r>
                <a:rPr lang="en-US" sz="7200" spc="-359">
                  <a:solidFill>
                    <a:srgbClr val="000000"/>
                  </a:solidFill>
                  <a:latin typeface="League Spartan"/>
                </a:rPr>
                <a:t>4 Types of Trading Blocks</a:t>
              </a:r>
            </a:p>
          </p:txBody>
        </p:sp>
        <p:sp>
          <p:nvSpPr>
            <p:cNvPr name="TextBox 18" id="18"/>
            <p:cNvSpPr txBox="true"/>
            <p:nvPr/>
          </p:nvSpPr>
          <p:spPr>
            <a:xfrm rot="0">
              <a:off x="0" y="1657219"/>
              <a:ext cx="21799229" cy="487680"/>
            </a:xfrm>
            <a:prstGeom prst="rect">
              <a:avLst/>
            </a:prstGeom>
          </p:spPr>
          <p:txBody>
            <a:bodyPr anchor="t" rtlCol="false" tIns="0" lIns="0" bIns="0" rIns="0">
              <a:spAutoFit/>
            </a:bodyPr>
            <a:lstStyle/>
            <a:p>
              <a:pPr algn="l">
                <a:lnSpc>
                  <a:spcPts val="3022"/>
                </a:lnSpc>
              </a:pPr>
            </a:p>
          </p:txBody>
        </p:sp>
      </p:grpSp>
      <p:sp>
        <p:nvSpPr>
          <p:cNvPr name="TextBox 19" id="19"/>
          <p:cNvSpPr txBox="true"/>
          <p:nvPr/>
        </p:nvSpPr>
        <p:spPr>
          <a:xfrm rot="0">
            <a:off x="-1863514" y="10069830"/>
            <a:ext cx="5784428" cy="217170"/>
          </a:xfrm>
          <a:prstGeom prst="rect">
            <a:avLst/>
          </a:prstGeom>
        </p:spPr>
        <p:txBody>
          <a:bodyPr anchor="t" rtlCol="false" tIns="0" lIns="0" bIns="0" rIns="0">
            <a:spAutoFit/>
          </a:bodyPr>
          <a:lstStyle/>
          <a:p>
            <a:pPr algn="ctr">
              <a:lnSpc>
                <a:spcPts val="1679"/>
              </a:lnSpc>
            </a:pPr>
            <a:r>
              <a:rPr lang="en-US" sz="1200">
                <a:solidFill>
                  <a:srgbClr val="000000"/>
                </a:solidFill>
                <a:latin typeface="Arimo"/>
              </a:rPr>
              <a:t>Copyright Bananaomics</a:t>
            </a:r>
          </a:p>
        </p:txBody>
      </p:sp>
      <p:sp>
        <p:nvSpPr>
          <p:cNvPr name="TextBox 20" id="20"/>
          <p:cNvSpPr txBox="true"/>
          <p:nvPr/>
        </p:nvSpPr>
        <p:spPr>
          <a:xfrm rot="0">
            <a:off x="5255271" y="4221468"/>
            <a:ext cx="7777458" cy="923689"/>
          </a:xfrm>
          <a:prstGeom prst="rect">
            <a:avLst/>
          </a:prstGeom>
        </p:spPr>
        <p:txBody>
          <a:bodyPr anchor="t" rtlCol="false" tIns="0" lIns="0" bIns="0" rIns="0">
            <a:spAutoFit/>
          </a:bodyPr>
          <a:lstStyle/>
          <a:p>
            <a:pPr algn="ctr">
              <a:lnSpc>
                <a:spcPts val="7820"/>
              </a:lnSpc>
            </a:pPr>
            <a:r>
              <a:rPr lang="en-US" sz="3688">
                <a:solidFill>
                  <a:srgbClr val="FFFFFF"/>
                </a:solidFill>
                <a:latin typeface="Telegraf Bold"/>
              </a:rPr>
              <a:t>Customs Union</a:t>
            </a:r>
          </a:p>
        </p:txBody>
      </p:sp>
      <p:sp>
        <p:nvSpPr>
          <p:cNvPr name="TextBox 21" id="21"/>
          <p:cNvSpPr txBox="true"/>
          <p:nvPr/>
        </p:nvSpPr>
        <p:spPr>
          <a:xfrm rot="0">
            <a:off x="5255271" y="5838374"/>
            <a:ext cx="7777458" cy="923689"/>
          </a:xfrm>
          <a:prstGeom prst="rect">
            <a:avLst/>
          </a:prstGeom>
        </p:spPr>
        <p:txBody>
          <a:bodyPr anchor="t" rtlCol="false" tIns="0" lIns="0" bIns="0" rIns="0">
            <a:spAutoFit/>
          </a:bodyPr>
          <a:lstStyle/>
          <a:p>
            <a:pPr algn="ctr">
              <a:lnSpc>
                <a:spcPts val="7820"/>
              </a:lnSpc>
            </a:pPr>
            <a:r>
              <a:rPr lang="en-US" sz="3688">
                <a:solidFill>
                  <a:srgbClr val="FFFFFF"/>
                </a:solidFill>
                <a:latin typeface="Telegraf Bold"/>
              </a:rPr>
              <a:t>Common Markets</a:t>
            </a:r>
          </a:p>
        </p:txBody>
      </p:sp>
      <p:sp>
        <p:nvSpPr>
          <p:cNvPr name="TextBox 22" id="22"/>
          <p:cNvSpPr txBox="true"/>
          <p:nvPr/>
        </p:nvSpPr>
        <p:spPr>
          <a:xfrm rot="0">
            <a:off x="5255271" y="7455280"/>
            <a:ext cx="7777458" cy="923689"/>
          </a:xfrm>
          <a:prstGeom prst="rect">
            <a:avLst/>
          </a:prstGeom>
        </p:spPr>
        <p:txBody>
          <a:bodyPr anchor="t" rtlCol="false" tIns="0" lIns="0" bIns="0" rIns="0">
            <a:spAutoFit/>
          </a:bodyPr>
          <a:lstStyle/>
          <a:p>
            <a:pPr algn="ctr">
              <a:lnSpc>
                <a:spcPts val="7820"/>
              </a:lnSpc>
            </a:pPr>
            <a:r>
              <a:rPr lang="en-US" sz="3688">
                <a:solidFill>
                  <a:srgbClr val="FFFFFF"/>
                </a:solidFill>
                <a:latin typeface="Telegraf Bold"/>
              </a:rPr>
              <a:t>Monetary Union</a:t>
            </a:r>
          </a:p>
        </p:txBody>
      </p:sp>
      <p:pic>
        <p:nvPicPr>
          <p:cNvPr name="Picture 23" id="23"/>
          <p:cNvPicPr>
            <a:picLocks noChangeAspect="true"/>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l="0" t="0" r="0" b="0"/>
          <a:stretch>
            <a:fillRect/>
          </a:stretch>
        </p:blipFill>
        <p:spPr>
          <a:xfrm flipH="false" flipV="true" rot="5400000">
            <a:off x="11068153" y="5483148"/>
            <a:ext cx="1725046" cy="487325"/>
          </a:xfrm>
          <a:prstGeom prst="rect">
            <a:avLst/>
          </a:prstGeom>
        </p:spPr>
      </p:pic>
      <p:pic>
        <p:nvPicPr>
          <p:cNvPr name="Picture 24" id="24"/>
          <p:cNvPicPr>
            <a:picLocks noChangeAspect="true"/>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l="0" t="0" r="0" b="0"/>
          <a:stretch>
            <a:fillRect/>
          </a:stretch>
        </p:blipFill>
        <p:spPr>
          <a:xfrm flipH="false" flipV="false" rot="5400000">
            <a:off x="5494801" y="7100054"/>
            <a:ext cx="1725046" cy="487325"/>
          </a:xfrm>
          <a:prstGeom prst="rect">
            <a:avLst/>
          </a:prstGeom>
        </p:spPr>
      </p:pic>
    </p:spTree>
  </p:cSld>
  <p:clrMapOvr>
    <a:masterClrMapping/>
  </p:clrMapOvr>
</p:sld>
</file>

<file path=ppt/slides/slide12.xml><?xml version="1.0" encoding="utf-8"?>
<p:sld xmlns:p="http://schemas.openxmlformats.org/presentationml/2006/main" xmlns:a="http://schemas.openxmlformats.org/drawingml/2006/main" xmlns:r="http://schemas.openxmlformats.org/officeDocument/2006/relationships">
  <p:cSld>
    <p:bg>
      <p:bgPr>
        <a:solidFill>
          <a:srgbClr val="F7F7F7"/>
        </a:solidFill>
      </p:bgPr>
    </p:bg>
    <p:spTree>
      <p:nvGrpSpPr>
        <p:cNvPr id="1" name=""/>
        <p:cNvGrpSpPr/>
        <p:nvPr/>
      </p:nvGrpSpPr>
      <p:grpSpPr>
        <a:xfrm>
          <a:off x="0" y="0"/>
          <a:ext cx="0" cy="0"/>
          <a:chOff x="0" y="0"/>
          <a:chExt cx="0" cy="0"/>
        </a:xfrm>
      </p:grpSpPr>
      <p:pic>
        <p:nvPicPr>
          <p:cNvPr name="Picture 2" id="2"/>
          <p:cNvPicPr>
            <a:picLocks noChangeAspect="true"/>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l="0" t="0" r="0" b="0"/>
          <a:stretch>
            <a:fillRect/>
          </a:stretch>
        </p:blipFill>
        <p:spPr>
          <a:xfrm flipH="false" flipV="false" rot="0">
            <a:off x="7647502" y="6082665"/>
            <a:ext cx="3111817" cy="4114800"/>
          </a:xfrm>
          <a:prstGeom prst="rect">
            <a:avLst/>
          </a:prstGeom>
        </p:spPr>
      </p:pic>
      <p:sp>
        <p:nvSpPr>
          <p:cNvPr name="TextBox 3" id="3"/>
          <p:cNvSpPr txBox="true"/>
          <p:nvPr/>
        </p:nvSpPr>
        <p:spPr>
          <a:xfrm rot="0">
            <a:off x="1028700" y="652462"/>
            <a:ext cx="16349422" cy="923925"/>
          </a:xfrm>
          <a:prstGeom prst="rect">
            <a:avLst/>
          </a:prstGeom>
        </p:spPr>
        <p:txBody>
          <a:bodyPr anchor="t" rtlCol="false" tIns="0" lIns="0" bIns="0" rIns="0">
            <a:spAutoFit/>
          </a:bodyPr>
          <a:lstStyle/>
          <a:p>
            <a:pPr algn="ctr">
              <a:lnSpc>
                <a:spcPts val="6839"/>
              </a:lnSpc>
            </a:pPr>
            <a:r>
              <a:rPr lang="en-US" sz="7200">
                <a:solidFill>
                  <a:srgbClr val="000000"/>
                </a:solidFill>
                <a:latin typeface="League Spartan"/>
              </a:rPr>
              <a:t>Free Trade Area (FTA)</a:t>
            </a:r>
          </a:p>
        </p:txBody>
      </p:sp>
      <p:sp>
        <p:nvSpPr>
          <p:cNvPr name="TextBox 4" id="4"/>
          <p:cNvSpPr txBox="true"/>
          <p:nvPr/>
        </p:nvSpPr>
        <p:spPr>
          <a:xfrm rot="0">
            <a:off x="-1863514" y="10088880"/>
            <a:ext cx="5784428" cy="198120"/>
          </a:xfrm>
          <a:prstGeom prst="rect">
            <a:avLst/>
          </a:prstGeom>
        </p:spPr>
        <p:txBody>
          <a:bodyPr anchor="t" rtlCol="false" tIns="0" lIns="0" bIns="0" rIns="0">
            <a:spAutoFit/>
          </a:bodyPr>
          <a:lstStyle/>
          <a:p>
            <a:pPr algn="ctr">
              <a:lnSpc>
                <a:spcPts val="1679"/>
              </a:lnSpc>
            </a:pPr>
            <a:r>
              <a:rPr lang="en-US" sz="1200">
                <a:solidFill>
                  <a:srgbClr val="000000"/>
                </a:solidFill>
                <a:latin typeface="League Spartan"/>
              </a:rPr>
              <a:t>Copyright Bananaomics</a:t>
            </a:r>
          </a:p>
        </p:txBody>
      </p:sp>
      <p:sp>
        <p:nvSpPr>
          <p:cNvPr name="TextBox 5" id="5"/>
          <p:cNvSpPr txBox="true"/>
          <p:nvPr/>
        </p:nvSpPr>
        <p:spPr>
          <a:xfrm rot="0">
            <a:off x="896248" y="1929156"/>
            <a:ext cx="16481874" cy="2248280"/>
          </a:xfrm>
          <a:prstGeom prst="rect">
            <a:avLst/>
          </a:prstGeom>
        </p:spPr>
        <p:txBody>
          <a:bodyPr anchor="t" rtlCol="false" tIns="0" lIns="0" bIns="0" rIns="0">
            <a:spAutoFit/>
          </a:bodyPr>
          <a:lstStyle/>
          <a:p>
            <a:pPr algn="ctr">
              <a:lnSpc>
                <a:spcPts val="6042"/>
              </a:lnSpc>
            </a:pPr>
            <a:r>
              <a:rPr lang="en-US" sz="2850">
                <a:solidFill>
                  <a:srgbClr val="000000"/>
                </a:solidFill>
                <a:latin typeface="Telegraf"/>
              </a:rPr>
              <a:t>An agreement between two or more countries to phase-out or eliminate trade barriers between them, members of the agreement are free to maintain their own trade policy towards non-members</a:t>
            </a:r>
          </a:p>
        </p:txBody>
      </p:sp>
    </p:spTree>
  </p:cSld>
  <p:clrMapOvr>
    <a:masterClrMapping/>
  </p:clrMapOvr>
</p:sld>
</file>

<file path=ppt/slides/slide13.xml><?xml version="1.0" encoding="utf-8"?>
<p:sld xmlns:p="http://schemas.openxmlformats.org/presentationml/2006/main" xmlns:a="http://schemas.openxmlformats.org/drawingml/2006/main" xmlns:r="http://schemas.openxmlformats.org/officeDocument/2006/relationships">
  <p:cSld>
    <p:bg>
      <p:bgPr>
        <a:solidFill>
          <a:srgbClr val="F7F7F7"/>
        </a:solidFill>
      </p:bgPr>
    </p:bg>
    <p:spTree>
      <p:nvGrpSpPr>
        <p:cNvPr id="1" name=""/>
        <p:cNvGrpSpPr/>
        <p:nvPr/>
      </p:nvGrpSpPr>
      <p:grpSpPr>
        <a:xfrm>
          <a:off x="0" y="0"/>
          <a:ext cx="0" cy="0"/>
          <a:chOff x="0" y="0"/>
          <a:chExt cx="0" cy="0"/>
        </a:xfrm>
      </p:grpSpPr>
      <p:pic>
        <p:nvPicPr>
          <p:cNvPr name="Picture 2" id="2">
            <a:hlinkClick r:id="rId4" tooltip="https://findrulesoforigin.org/home/agreements"/>
          </p:cNvPr>
          <p:cNvPicPr>
            <a:picLocks noChangeAspect="true"/>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l="0" t="0" r="0" b="0"/>
          <a:stretch>
            <a:fillRect/>
          </a:stretch>
        </p:blipFill>
        <p:spPr>
          <a:xfrm flipH="false" flipV="false" rot="0">
            <a:off x="5486400" y="4590010"/>
            <a:ext cx="7315200" cy="1371600"/>
          </a:xfrm>
          <a:prstGeom prst="rect">
            <a:avLst/>
          </a:prstGeom>
        </p:spPr>
      </p:pic>
      <p:sp>
        <p:nvSpPr>
          <p:cNvPr name="TextBox 3" id="3"/>
          <p:cNvSpPr txBox="true"/>
          <p:nvPr/>
        </p:nvSpPr>
        <p:spPr>
          <a:xfrm rot="0">
            <a:off x="1028700" y="652462"/>
            <a:ext cx="16349422" cy="923925"/>
          </a:xfrm>
          <a:prstGeom prst="rect">
            <a:avLst/>
          </a:prstGeom>
        </p:spPr>
        <p:txBody>
          <a:bodyPr anchor="t" rtlCol="false" tIns="0" lIns="0" bIns="0" rIns="0">
            <a:spAutoFit/>
          </a:bodyPr>
          <a:lstStyle/>
          <a:p>
            <a:pPr algn="ctr">
              <a:lnSpc>
                <a:spcPts val="6839"/>
              </a:lnSpc>
            </a:pPr>
            <a:r>
              <a:rPr lang="en-US" sz="7200" spc="-359">
                <a:solidFill>
                  <a:srgbClr val="000000"/>
                </a:solidFill>
                <a:latin typeface="League Spartan"/>
              </a:rPr>
              <a:t>Examples</a:t>
            </a:r>
          </a:p>
        </p:txBody>
      </p:sp>
      <p:sp>
        <p:nvSpPr>
          <p:cNvPr name="TextBox 4" id="4"/>
          <p:cNvSpPr txBox="true"/>
          <p:nvPr/>
        </p:nvSpPr>
        <p:spPr>
          <a:xfrm rot="0">
            <a:off x="-1863514" y="10088880"/>
            <a:ext cx="5784428" cy="198120"/>
          </a:xfrm>
          <a:prstGeom prst="rect">
            <a:avLst/>
          </a:prstGeom>
        </p:spPr>
        <p:txBody>
          <a:bodyPr anchor="t" rtlCol="false" tIns="0" lIns="0" bIns="0" rIns="0">
            <a:spAutoFit/>
          </a:bodyPr>
          <a:lstStyle/>
          <a:p>
            <a:pPr algn="ctr">
              <a:lnSpc>
                <a:spcPts val="1679"/>
              </a:lnSpc>
            </a:pPr>
            <a:r>
              <a:rPr lang="en-US" sz="1200">
                <a:solidFill>
                  <a:srgbClr val="000000"/>
                </a:solidFill>
                <a:latin typeface="League Spartan"/>
              </a:rPr>
              <a:t>Copyright Bananaomics</a:t>
            </a:r>
          </a:p>
        </p:txBody>
      </p:sp>
      <p:sp>
        <p:nvSpPr>
          <p:cNvPr name="TextBox 5" id="5"/>
          <p:cNvSpPr txBox="true"/>
          <p:nvPr/>
        </p:nvSpPr>
        <p:spPr>
          <a:xfrm rot="0">
            <a:off x="903063" y="2628383"/>
            <a:ext cx="16481874" cy="724280"/>
          </a:xfrm>
          <a:prstGeom prst="rect">
            <a:avLst/>
          </a:prstGeom>
        </p:spPr>
        <p:txBody>
          <a:bodyPr anchor="t" rtlCol="false" tIns="0" lIns="0" bIns="0" rIns="0">
            <a:spAutoFit/>
          </a:bodyPr>
          <a:lstStyle/>
          <a:p>
            <a:pPr algn="ctr">
              <a:lnSpc>
                <a:spcPts val="6042"/>
              </a:lnSpc>
            </a:pPr>
            <a:r>
              <a:rPr lang="en-US" sz="2850">
                <a:solidFill>
                  <a:srgbClr val="000000"/>
                </a:solidFill>
                <a:latin typeface="Telegraf Bold"/>
              </a:rPr>
              <a:t>Click the link below and find a Free Trade Agreement (FTA) with you home country</a:t>
            </a:r>
          </a:p>
        </p:txBody>
      </p:sp>
    </p:spTree>
  </p:cSld>
  <p:clrMapOvr>
    <a:masterClrMapping/>
  </p:clrMapOvr>
</p:sld>
</file>

<file path=ppt/slides/slide14.xml><?xml version="1.0" encoding="utf-8"?>
<p:sld xmlns:p="http://schemas.openxmlformats.org/presentationml/2006/main" xmlns:a="http://schemas.openxmlformats.org/drawingml/2006/main">
  <p:cSld>
    <p:bg>
      <p:bgPr>
        <a:solidFill>
          <a:srgbClr val="F7F7F7"/>
        </a:solidFill>
      </p:bgPr>
    </p:bg>
    <p:spTree>
      <p:nvGrpSpPr>
        <p:cNvPr id="1" name=""/>
        <p:cNvGrpSpPr/>
        <p:nvPr/>
      </p:nvGrpSpPr>
      <p:grpSpPr>
        <a:xfrm>
          <a:off x="0" y="0"/>
          <a:ext cx="0" cy="0"/>
          <a:chOff x="0" y="0"/>
          <a:chExt cx="0" cy="0"/>
        </a:xfrm>
      </p:grpSpPr>
      <p:sp>
        <p:nvSpPr>
          <p:cNvPr name="TextBox 2" id="2"/>
          <p:cNvSpPr txBox="true"/>
          <p:nvPr/>
        </p:nvSpPr>
        <p:spPr>
          <a:xfrm rot="0">
            <a:off x="1028700" y="652462"/>
            <a:ext cx="16349422" cy="923925"/>
          </a:xfrm>
          <a:prstGeom prst="rect">
            <a:avLst/>
          </a:prstGeom>
        </p:spPr>
        <p:txBody>
          <a:bodyPr anchor="t" rtlCol="false" tIns="0" lIns="0" bIns="0" rIns="0">
            <a:spAutoFit/>
          </a:bodyPr>
          <a:lstStyle/>
          <a:p>
            <a:pPr algn="ctr">
              <a:lnSpc>
                <a:spcPts val="6839"/>
              </a:lnSpc>
            </a:pPr>
            <a:r>
              <a:rPr lang="en-US" sz="7200" spc="-359">
                <a:solidFill>
                  <a:srgbClr val="000000"/>
                </a:solidFill>
                <a:latin typeface="League Spartan"/>
              </a:rPr>
              <a:t>Free Trade Area Diagram</a:t>
            </a:r>
          </a:p>
        </p:txBody>
      </p:sp>
      <p:sp>
        <p:nvSpPr>
          <p:cNvPr name="TextBox 3" id="3"/>
          <p:cNvSpPr txBox="true"/>
          <p:nvPr/>
        </p:nvSpPr>
        <p:spPr>
          <a:xfrm rot="0">
            <a:off x="-1863514" y="10088880"/>
            <a:ext cx="5784428" cy="198120"/>
          </a:xfrm>
          <a:prstGeom prst="rect">
            <a:avLst/>
          </a:prstGeom>
        </p:spPr>
        <p:txBody>
          <a:bodyPr anchor="t" rtlCol="false" tIns="0" lIns="0" bIns="0" rIns="0">
            <a:spAutoFit/>
          </a:bodyPr>
          <a:lstStyle/>
          <a:p>
            <a:pPr algn="ctr">
              <a:lnSpc>
                <a:spcPts val="1679"/>
              </a:lnSpc>
            </a:pPr>
            <a:r>
              <a:rPr lang="en-US" sz="1200">
                <a:solidFill>
                  <a:srgbClr val="000000"/>
                </a:solidFill>
                <a:latin typeface="League Spartan"/>
              </a:rPr>
              <a:t>Copyright Bananaomics</a:t>
            </a:r>
          </a:p>
        </p:txBody>
      </p:sp>
      <p:grpSp>
        <p:nvGrpSpPr>
          <p:cNvPr name="Group 4" id="4"/>
          <p:cNvGrpSpPr/>
          <p:nvPr/>
        </p:nvGrpSpPr>
        <p:grpSpPr>
          <a:xfrm rot="0">
            <a:off x="3211569" y="2823815"/>
            <a:ext cx="11864861" cy="6434485"/>
            <a:chOff x="0" y="0"/>
            <a:chExt cx="15819815" cy="8579313"/>
          </a:xfrm>
        </p:grpSpPr>
        <p:grpSp>
          <p:nvGrpSpPr>
            <p:cNvPr name="Group 5" id="5"/>
            <p:cNvGrpSpPr/>
            <p:nvPr/>
          </p:nvGrpSpPr>
          <p:grpSpPr>
            <a:xfrm rot="0">
              <a:off x="645374" y="0"/>
              <a:ext cx="2891159" cy="2891159"/>
              <a:chOff x="0" y="0"/>
              <a:chExt cx="1913890" cy="1913890"/>
            </a:xfrm>
          </p:grpSpPr>
          <p:sp>
            <p:nvSpPr>
              <p:cNvPr name="Freeform 6" id="6"/>
              <p:cNvSpPr/>
              <p:nvPr/>
            </p:nvSpPr>
            <p:spPr>
              <a:xfrm>
                <a:off x="0" y="0"/>
                <a:ext cx="1913890" cy="1913890"/>
              </a:xfrm>
              <a:custGeom>
                <a:avLst/>
                <a:gdLst/>
                <a:ahLst/>
                <a:cxnLst/>
                <a:rect r="r" b="b" t="t" l="l"/>
                <a:pathLst>
                  <a:path h="1913890" w="1913890">
                    <a:moveTo>
                      <a:pt x="1789430" y="1913890"/>
                    </a:moveTo>
                    <a:lnTo>
                      <a:pt x="124460" y="1913890"/>
                    </a:lnTo>
                    <a:cubicBezTo>
                      <a:pt x="55880" y="1913890"/>
                      <a:pt x="0" y="1858010"/>
                      <a:pt x="0" y="1789430"/>
                    </a:cubicBezTo>
                    <a:lnTo>
                      <a:pt x="0" y="124460"/>
                    </a:lnTo>
                    <a:cubicBezTo>
                      <a:pt x="0" y="55880"/>
                      <a:pt x="55880" y="0"/>
                      <a:pt x="124460" y="0"/>
                    </a:cubicBezTo>
                    <a:lnTo>
                      <a:pt x="1789430" y="0"/>
                    </a:lnTo>
                    <a:cubicBezTo>
                      <a:pt x="1858010" y="0"/>
                      <a:pt x="1913890" y="55880"/>
                      <a:pt x="1913890" y="124460"/>
                    </a:cubicBezTo>
                    <a:lnTo>
                      <a:pt x="1913890" y="1789430"/>
                    </a:lnTo>
                    <a:cubicBezTo>
                      <a:pt x="1913890" y="1858010"/>
                      <a:pt x="1858010" y="1913890"/>
                      <a:pt x="1789430" y="1913890"/>
                    </a:cubicBezTo>
                    <a:close/>
                  </a:path>
                </a:pathLst>
              </a:custGeom>
              <a:solidFill>
                <a:srgbClr val="F28F4B"/>
              </a:solidFill>
            </p:spPr>
          </p:sp>
        </p:grpSp>
        <p:grpSp>
          <p:nvGrpSpPr>
            <p:cNvPr name="Group 7" id="7"/>
            <p:cNvGrpSpPr/>
            <p:nvPr/>
          </p:nvGrpSpPr>
          <p:grpSpPr>
            <a:xfrm rot="0">
              <a:off x="645374" y="5688154"/>
              <a:ext cx="2891159" cy="2891159"/>
              <a:chOff x="0" y="0"/>
              <a:chExt cx="1913890" cy="1913890"/>
            </a:xfrm>
          </p:grpSpPr>
          <p:sp>
            <p:nvSpPr>
              <p:cNvPr name="Freeform 8" id="8"/>
              <p:cNvSpPr/>
              <p:nvPr/>
            </p:nvSpPr>
            <p:spPr>
              <a:xfrm>
                <a:off x="0" y="0"/>
                <a:ext cx="1913890" cy="1913890"/>
              </a:xfrm>
              <a:custGeom>
                <a:avLst/>
                <a:gdLst/>
                <a:ahLst/>
                <a:cxnLst/>
                <a:rect r="r" b="b" t="t" l="l"/>
                <a:pathLst>
                  <a:path h="1913890" w="1913890">
                    <a:moveTo>
                      <a:pt x="1789430" y="1913890"/>
                    </a:moveTo>
                    <a:lnTo>
                      <a:pt x="124460" y="1913890"/>
                    </a:lnTo>
                    <a:cubicBezTo>
                      <a:pt x="55880" y="1913890"/>
                      <a:pt x="0" y="1858010"/>
                      <a:pt x="0" y="1789430"/>
                    </a:cubicBezTo>
                    <a:lnTo>
                      <a:pt x="0" y="124460"/>
                    </a:lnTo>
                    <a:cubicBezTo>
                      <a:pt x="0" y="55880"/>
                      <a:pt x="55880" y="0"/>
                      <a:pt x="124460" y="0"/>
                    </a:cubicBezTo>
                    <a:lnTo>
                      <a:pt x="1789430" y="0"/>
                    </a:lnTo>
                    <a:cubicBezTo>
                      <a:pt x="1858010" y="0"/>
                      <a:pt x="1913890" y="55880"/>
                      <a:pt x="1913890" y="124460"/>
                    </a:cubicBezTo>
                    <a:lnTo>
                      <a:pt x="1913890" y="1789430"/>
                    </a:lnTo>
                    <a:cubicBezTo>
                      <a:pt x="1913890" y="1858010"/>
                      <a:pt x="1858010" y="1913890"/>
                      <a:pt x="1789430" y="1913890"/>
                    </a:cubicBezTo>
                    <a:close/>
                  </a:path>
                </a:pathLst>
              </a:custGeom>
              <a:solidFill>
                <a:srgbClr val="F28F4B"/>
              </a:solidFill>
            </p:spPr>
          </p:sp>
        </p:grpSp>
        <p:grpSp>
          <p:nvGrpSpPr>
            <p:cNvPr name="Group 9" id="9"/>
            <p:cNvGrpSpPr/>
            <p:nvPr/>
          </p:nvGrpSpPr>
          <p:grpSpPr>
            <a:xfrm rot="0">
              <a:off x="5375867" y="2701738"/>
              <a:ext cx="2891159" cy="2891159"/>
              <a:chOff x="0" y="0"/>
              <a:chExt cx="1913890" cy="1913890"/>
            </a:xfrm>
          </p:grpSpPr>
          <p:sp>
            <p:nvSpPr>
              <p:cNvPr name="Freeform 10" id="10"/>
              <p:cNvSpPr/>
              <p:nvPr/>
            </p:nvSpPr>
            <p:spPr>
              <a:xfrm>
                <a:off x="0" y="0"/>
                <a:ext cx="1913890" cy="1913890"/>
              </a:xfrm>
              <a:custGeom>
                <a:avLst/>
                <a:gdLst/>
                <a:ahLst/>
                <a:cxnLst/>
                <a:rect r="r" b="b" t="t" l="l"/>
                <a:pathLst>
                  <a:path h="1913890" w="1913890">
                    <a:moveTo>
                      <a:pt x="1789430" y="1913890"/>
                    </a:moveTo>
                    <a:lnTo>
                      <a:pt x="124460" y="1913890"/>
                    </a:lnTo>
                    <a:cubicBezTo>
                      <a:pt x="55880" y="1913890"/>
                      <a:pt x="0" y="1858010"/>
                      <a:pt x="0" y="1789430"/>
                    </a:cubicBezTo>
                    <a:lnTo>
                      <a:pt x="0" y="124460"/>
                    </a:lnTo>
                    <a:cubicBezTo>
                      <a:pt x="0" y="55880"/>
                      <a:pt x="55880" y="0"/>
                      <a:pt x="124460" y="0"/>
                    </a:cubicBezTo>
                    <a:lnTo>
                      <a:pt x="1789430" y="0"/>
                    </a:lnTo>
                    <a:cubicBezTo>
                      <a:pt x="1858010" y="0"/>
                      <a:pt x="1913890" y="55880"/>
                      <a:pt x="1913890" y="124460"/>
                    </a:cubicBezTo>
                    <a:lnTo>
                      <a:pt x="1913890" y="1789430"/>
                    </a:lnTo>
                    <a:cubicBezTo>
                      <a:pt x="1913890" y="1858010"/>
                      <a:pt x="1858010" y="1913890"/>
                      <a:pt x="1789430" y="1913890"/>
                    </a:cubicBezTo>
                    <a:close/>
                  </a:path>
                </a:pathLst>
              </a:custGeom>
              <a:solidFill>
                <a:srgbClr val="F28F4B"/>
              </a:solidFill>
            </p:spPr>
          </p:sp>
        </p:grpSp>
        <p:sp>
          <p:nvSpPr>
            <p:cNvPr name="AutoShape 11" id="11"/>
            <p:cNvSpPr/>
            <p:nvPr/>
          </p:nvSpPr>
          <p:spPr>
            <a:xfrm rot="1346632">
              <a:off x="3768986" y="1888687"/>
              <a:ext cx="2333884" cy="0"/>
            </a:xfrm>
            <a:prstGeom prst="line">
              <a:avLst/>
            </a:prstGeom>
            <a:ln cap="flat" w="63500">
              <a:solidFill>
                <a:srgbClr val="000000"/>
              </a:solidFill>
              <a:prstDash val="solid"/>
              <a:headEnd type="arrow" len="sm" w="med"/>
              <a:tailEnd type="arrow" len="sm" w="med"/>
            </a:ln>
          </p:spPr>
        </p:sp>
        <p:sp>
          <p:nvSpPr>
            <p:cNvPr name="AutoShape 12" id="12"/>
            <p:cNvSpPr/>
            <p:nvPr/>
          </p:nvSpPr>
          <p:spPr>
            <a:xfrm rot="-1302267">
              <a:off x="3775594" y="6647853"/>
              <a:ext cx="2296426" cy="0"/>
            </a:xfrm>
            <a:prstGeom prst="line">
              <a:avLst/>
            </a:prstGeom>
            <a:ln cap="flat" w="63500">
              <a:solidFill>
                <a:srgbClr val="000000"/>
              </a:solidFill>
              <a:prstDash val="solid"/>
              <a:headEnd type="arrow" len="sm" w="med"/>
              <a:tailEnd type="arrow" len="sm" w="med"/>
            </a:ln>
          </p:spPr>
        </p:sp>
        <p:sp>
          <p:nvSpPr>
            <p:cNvPr name="AutoShape 13" id="13"/>
            <p:cNvSpPr/>
            <p:nvPr/>
          </p:nvSpPr>
          <p:spPr>
            <a:xfrm rot="5400000">
              <a:off x="1161546" y="4225888"/>
              <a:ext cx="1922315" cy="0"/>
            </a:xfrm>
            <a:prstGeom prst="line">
              <a:avLst/>
            </a:prstGeom>
            <a:ln cap="flat" w="63500">
              <a:solidFill>
                <a:srgbClr val="000000"/>
              </a:solidFill>
              <a:prstDash val="solid"/>
              <a:headEnd type="arrow" len="sm" w="med"/>
              <a:tailEnd type="arrow" len="sm" w="med"/>
            </a:ln>
          </p:spPr>
        </p:sp>
        <p:sp>
          <p:nvSpPr>
            <p:cNvPr name="TextBox 14" id="14"/>
            <p:cNvSpPr txBox="true"/>
            <p:nvPr/>
          </p:nvSpPr>
          <p:spPr>
            <a:xfrm rot="1372301">
              <a:off x="3204890" y="1528811"/>
              <a:ext cx="3831474" cy="339937"/>
            </a:xfrm>
            <a:prstGeom prst="rect">
              <a:avLst/>
            </a:prstGeom>
          </p:spPr>
          <p:txBody>
            <a:bodyPr anchor="t" rtlCol="false" tIns="0" lIns="0" bIns="0" rIns="0">
              <a:spAutoFit/>
            </a:bodyPr>
            <a:lstStyle/>
            <a:p>
              <a:pPr algn="ctr">
                <a:lnSpc>
                  <a:spcPts val="1959"/>
                </a:lnSpc>
              </a:pPr>
              <a:r>
                <a:rPr lang="en-US" sz="1399">
                  <a:solidFill>
                    <a:srgbClr val="000000"/>
                  </a:solidFill>
                  <a:latin typeface="Telegraf"/>
                </a:rPr>
                <a:t>Free Trade Area</a:t>
              </a:r>
            </a:p>
          </p:txBody>
        </p:sp>
        <p:sp>
          <p:nvSpPr>
            <p:cNvPr name="TextBox 15" id="15"/>
            <p:cNvSpPr txBox="true"/>
            <p:nvPr/>
          </p:nvSpPr>
          <p:spPr>
            <a:xfrm rot="-1350930">
              <a:off x="2997366" y="6201576"/>
              <a:ext cx="3831474" cy="339937"/>
            </a:xfrm>
            <a:prstGeom prst="rect">
              <a:avLst/>
            </a:prstGeom>
          </p:spPr>
          <p:txBody>
            <a:bodyPr anchor="t" rtlCol="false" tIns="0" lIns="0" bIns="0" rIns="0">
              <a:spAutoFit/>
            </a:bodyPr>
            <a:lstStyle/>
            <a:p>
              <a:pPr algn="ctr">
                <a:lnSpc>
                  <a:spcPts val="1959"/>
                </a:lnSpc>
              </a:pPr>
              <a:r>
                <a:rPr lang="en-US" sz="1399">
                  <a:solidFill>
                    <a:srgbClr val="000000"/>
                  </a:solidFill>
                  <a:latin typeface="Telegraf"/>
                </a:rPr>
                <a:t>Free Trade Area</a:t>
              </a:r>
            </a:p>
          </p:txBody>
        </p:sp>
        <p:sp>
          <p:nvSpPr>
            <p:cNvPr name="TextBox 16" id="16"/>
            <p:cNvSpPr txBox="true"/>
            <p:nvPr/>
          </p:nvSpPr>
          <p:spPr>
            <a:xfrm rot="-5400000">
              <a:off x="-159852" y="4087670"/>
              <a:ext cx="3831474" cy="339937"/>
            </a:xfrm>
            <a:prstGeom prst="rect">
              <a:avLst/>
            </a:prstGeom>
          </p:spPr>
          <p:txBody>
            <a:bodyPr anchor="t" rtlCol="false" tIns="0" lIns="0" bIns="0" rIns="0">
              <a:spAutoFit/>
            </a:bodyPr>
            <a:lstStyle/>
            <a:p>
              <a:pPr algn="ctr">
                <a:lnSpc>
                  <a:spcPts val="1959"/>
                </a:lnSpc>
              </a:pPr>
              <a:r>
                <a:rPr lang="en-US" sz="1399">
                  <a:solidFill>
                    <a:srgbClr val="000000"/>
                  </a:solidFill>
                  <a:latin typeface="Telegraf"/>
                </a:rPr>
                <a:t>Free Trade Area</a:t>
              </a:r>
            </a:p>
          </p:txBody>
        </p:sp>
        <p:grpSp>
          <p:nvGrpSpPr>
            <p:cNvPr name="Group 17" id="17"/>
            <p:cNvGrpSpPr/>
            <p:nvPr/>
          </p:nvGrpSpPr>
          <p:grpSpPr>
            <a:xfrm rot="0">
              <a:off x="12267425" y="2701738"/>
              <a:ext cx="2891159" cy="2891159"/>
              <a:chOff x="0" y="0"/>
              <a:chExt cx="1913890" cy="1913890"/>
            </a:xfrm>
          </p:grpSpPr>
          <p:sp>
            <p:nvSpPr>
              <p:cNvPr name="Freeform 18" id="18"/>
              <p:cNvSpPr/>
              <p:nvPr/>
            </p:nvSpPr>
            <p:spPr>
              <a:xfrm>
                <a:off x="0" y="0"/>
                <a:ext cx="1913890" cy="1913890"/>
              </a:xfrm>
              <a:custGeom>
                <a:avLst/>
                <a:gdLst/>
                <a:ahLst/>
                <a:cxnLst/>
                <a:rect r="r" b="b" t="t" l="l"/>
                <a:pathLst>
                  <a:path h="1913890" w="1913890">
                    <a:moveTo>
                      <a:pt x="1789430" y="1913890"/>
                    </a:moveTo>
                    <a:lnTo>
                      <a:pt x="124460" y="1913890"/>
                    </a:lnTo>
                    <a:cubicBezTo>
                      <a:pt x="55880" y="1913890"/>
                      <a:pt x="0" y="1858010"/>
                      <a:pt x="0" y="1789430"/>
                    </a:cubicBezTo>
                    <a:lnTo>
                      <a:pt x="0" y="124460"/>
                    </a:lnTo>
                    <a:cubicBezTo>
                      <a:pt x="0" y="55880"/>
                      <a:pt x="55880" y="0"/>
                      <a:pt x="124460" y="0"/>
                    </a:cubicBezTo>
                    <a:lnTo>
                      <a:pt x="1789430" y="0"/>
                    </a:lnTo>
                    <a:cubicBezTo>
                      <a:pt x="1858010" y="0"/>
                      <a:pt x="1913890" y="55880"/>
                      <a:pt x="1913890" y="124460"/>
                    </a:cubicBezTo>
                    <a:lnTo>
                      <a:pt x="1913890" y="1789430"/>
                    </a:lnTo>
                    <a:cubicBezTo>
                      <a:pt x="1913890" y="1858010"/>
                      <a:pt x="1858010" y="1913890"/>
                      <a:pt x="1789430" y="1913890"/>
                    </a:cubicBezTo>
                    <a:close/>
                  </a:path>
                </a:pathLst>
              </a:custGeom>
              <a:solidFill>
                <a:srgbClr val="32A566"/>
              </a:solidFill>
            </p:spPr>
          </p:sp>
        </p:grpSp>
        <p:sp>
          <p:nvSpPr>
            <p:cNvPr name="AutoShape 19" id="19"/>
            <p:cNvSpPr/>
            <p:nvPr/>
          </p:nvSpPr>
          <p:spPr>
            <a:xfrm rot="0">
              <a:off x="8974794" y="4004062"/>
              <a:ext cx="2724505" cy="0"/>
            </a:xfrm>
            <a:prstGeom prst="line">
              <a:avLst/>
            </a:prstGeom>
            <a:ln cap="flat" w="63500">
              <a:solidFill>
                <a:srgbClr val="000000"/>
              </a:solidFill>
              <a:prstDash val="solid"/>
              <a:headEnd type="arrow" len="sm" w="med"/>
              <a:tailEnd type="arrow" len="sm" w="med"/>
            </a:ln>
          </p:spPr>
        </p:sp>
        <p:sp>
          <p:nvSpPr>
            <p:cNvPr name="TextBox 20" id="20"/>
            <p:cNvSpPr txBox="true"/>
            <p:nvPr/>
          </p:nvSpPr>
          <p:spPr>
            <a:xfrm rot="0">
              <a:off x="8421309" y="3229806"/>
              <a:ext cx="3831474" cy="446829"/>
            </a:xfrm>
            <a:prstGeom prst="rect">
              <a:avLst/>
            </a:prstGeom>
          </p:spPr>
          <p:txBody>
            <a:bodyPr anchor="t" rtlCol="false" tIns="0" lIns="0" bIns="0" rIns="0">
              <a:spAutoFit/>
            </a:bodyPr>
            <a:lstStyle/>
            <a:p>
              <a:pPr algn="ctr">
                <a:lnSpc>
                  <a:spcPts val="2659"/>
                </a:lnSpc>
              </a:pPr>
              <a:r>
                <a:rPr lang="en-US" sz="1899">
                  <a:solidFill>
                    <a:srgbClr val="000000"/>
                  </a:solidFill>
                  <a:latin typeface="Telegraf"/>
                </a:rPr>
                <a:t>Tariff</a:t>
              </a:r>
            </a:p>
          </p:txBody>
        </p:sp>
        <p:sp>
          <p:nvSpPr>
            <p:cNvPr name="AutoShape 21" id="21"/>
            <p:cNvSpPr/>
            <p:nvPr/>
          </p:nvSpPr>
          <p:spPr>
            <a:xfrm rot="-5399999">
              <a:off x="12874843" y="6791729"/>
              <a:ext cx="1739822" cy="0"/>
            </a:xfrm>
            <a:prstGeom prst="line">
              <a:avLst/>
            </a:prstGeom>
            <a:ln cap="flat" w="63500">
              <a:solidFill>
                <a:srgbClr val="000000"/>
              </a:solidFill>
              <a:prstDash val="solid"/>
              <a:headEnd type="none" len="sm" w="sm"/>
              <a:tailEnd type="arrow" len="sm" w="med"/>
            </a:ln>
          </p:spPr>
        </p:sp>
        <p:sp>
          <p:nvSpPr>
            <p:cNvPr name="AutoShape 22" id="22"/>
            <p:cNvSpPr/>
            <p:nvPr/>
          </p:nvSpPr>
          <p:spPr>
            <a:xfrm rot="0">
              <a:off x="4086621" y="7629890"/>
              <a:ext cx="9689884" cy="0"/>
            </a:xfrm>
            <a:prstGeom prst="line">
              <a:avLst/>
            </a:prstGeom>
            <a:ln cap="flat" w="63500">
              <a:solidFill>
                <a:srgbClr val="000000"/>
              </a:solidFill>
              <a:prstDash val="solid"/>
              <a:headEnd type="none" len="sm" w="sm"/>
              <a:tailEnd type="none" len="sm" w="sm"/>
            </a:ln>
          </p:spPr>
        </p:sp>
        <p:sp>
          <p:nvSpPr>
            <p:cNvPr name="TextBox 23" id="23"/>
            <p:cNvSpPr txBox="true"/>
            <p:nvPr/>
          </p:nvSpPr>
          <p:spPr>
            <a:xfrm rot="0">
              <a:off x="6520214" y="7183061"/>
              <a:ext cx="3831474" cy="446829"/>
            </a:xfrm>
            <a:prstGeom prst="rect">
              <a:avLst/>
            </a:prstGeom>
          </p:spPr>
          <p:txBody>
            <a:bodyPr anchor="t" rtlCol="false" tIns="0" lIns="0" bIns="0" rIns="0">
              <a:spAutoFit/>
            </a:bodyPr>
            <a:lstStyle/>
            <a:p>
              <a:pPr algn="ctr">
                <a:lnSpc>
                  <a:spcPts val="2659"/>
                </a:lnSpc>
              </a:pPr>
              <a:r>
                <a:rPr lang="en-US" sz="1899">
                  <a:solidFill>
                    <a:srgbClr val="000000"/>
                  </a:solidFill>
                  <a:latin typeface="Telegraf"/>
                </a:rPr>
                <a:t>Free Trade</a:t>
              </a:r>
            </a:p>
          </p:txBody>
        </p:sp>
        <p:sp>
          <p:nvSpPr>
            <p:cNvPr name="AutoShape 24" id="24"/>
            <p:cNvSpPr/>
            <p:nvPr/>
          </p:nvSpPr>
          <p:spPr>
            <a:xfrm rot="5334508">
              <a:off x="12738914" y="1349686"/>
              <a:ext cx="1921279" cy="0"/>
            </a:xfrm>
            <a:prstGeom prst="line">
              <a:avLst/>
            </a:prstGeom>
            <a:ln cap="flat" w="63500">
              <a:solidFill>
                <a:srgbClr val="000000"/>
              </a:solidFill>
              <a:prstDash val="solid"/>
              <a:headEnd type="none" len="sm" w="sm"/>
              <a:tailEnd type="arrow" len="sm" w="med"/>
            </a:ln>
          </p:spPr>
        </p:sp>
        <p:sp>
          <p:nvSpPr>
            <p:cNvPr name="AutoShape 25" id="25"/>
            <p:cNvSpPr/>
            <p:nvPr/>
          </p:nvSpPr>
          <p:spPr>
            <a:xfrm rot="0">
              <a:off x="3781756" y="420971"/>
              <a:ext cx="9917798" cy="0"/>
            </a:xfrm>
            <a:prstGeom prst="line">
              <a:avLst/>
            </a:prstGeom>
            <a:ln cap="flat" w="63500">
              <a:solidFill>
                <a:srgbClr val="000000"/>
              </a:solidFill>
              <a:prstDash val="solid"/>
              <a:headEnd type="none" len="sm" w="sm"/>
              <a:tailEnd type="none" len="sm" w="sm"/>
            </a:ln>
          </p:spPr>
        </p:sp>
        <p:sp>
          <p:nvSpPr>
            <p:cNvPr name="TextBox 26" id="26"/>
            <p:cNvSpPr txBox="true"/>
            <p:nvPr/>
          </p:nvSpPr>
          <p:spPr>
            <a:xfrm rot="0">
              <a:off x="6520214" y="-26463"/>
              <a:ext cx="3831474" cy="446829"/>
            </a:xfrm>
            <a:prstGeom prst="rect">
              <a:avLst/>
            </a:prstGeom>
          </p:spPr>
          <p:txBody>
            <a:bodyPr anchor="t" rtlCol="false" tIns="0" lIns="0" bIns="0" rIns="0">
              <a:spAutoFit/>
            </a:bodyPr>
            <a:lstStyle/>
            <a:p>
              <a:pPr algn="ctr">
                <a:lnSpc>
                  <a:spcPts val="2659"/>
                </a:lnSpc>
              </a:pPr>
              <a:r>
                <a:rPr lang="en-US" sz="1899">
                  <a:solidFill>
                    <a:srgbClr val="000000"/>
                  </a:solidFill>
                  <a:latin typeface="Telegraf"/>
                </a:rPr>
                <a:t>Embargo</a:t>
              </a:r>
            </a:p>
          </p:txBody>
        </p:sp>
        <p:sp>
          <p:nvSpPr>
            <p:cNvPr name="TextBox 27" id="27"/>
            <p:cNvSpPr txBox="true"/>
            <p:nvPr/>
          </p:nvSpPr>
          <p:spPr>
            <a:xfrm rot="0">
              <a:off x="0" y="1095051"/>
              <a:ext cx="4086621" cy="525146"/>
            </a:xfrm>
            <a:prstGeom prst="rect">
              <a:avLst/>
            </a:prstGeom>
          </p:spPr>
          <p:txBody>
            <a:bodyPr anchor="t" rtlCol="false" tIns="0" lIns="0" bIns="0" rIns="0">
              <a:spAutoFit/>
            </a:bodyPr>
            <a:lstStyle/>
            <a:p>
              <a:pPr algn="ctr">
                <a:lnSpc>
                  <a:spcPts val="3359"/>
                </a:lnSpc>
              </a:pPr>
              <a:r>
                <a:rPr lang="en-US" sz="2399">
                  <a:solidFill>
                    <a:srgbClr val="000000"/>
                  </a:solidFill>
                  <a:latin typeface="League Spartan"/>
                </a:rPr>
                <a:t>Country A</a:t>
              </a:r>
            </a:p>
          </p:txBody>
        </p:sp>
        <p:sp>
          <p:nvSpPr>
            <p:cNvPr name="TextBox 28" id="28"/>
            <p:cNvSpPr txBox="true"/>
            <p:nvPr/>
          </p:nvSpPr>
          <p:spPr>
            <a:xfrm rot="0">
              <a:off x="0" y="6849650"/>
              <a:ext cx="4086621" cy="525146"/>
            </a:xfrm>
            <a:prstGeom prst="rect">
              <a:avLst/>
            </a:prstGeom>
          </p:spPr>
          <p:txBody>
            <a:bodyPr anchor="t" rtlCol="false" tIns="0" lIns="0" bIns="0" rIns="0">
              <a:spAutoFit/>
            </a:bodyPr>
            <a:lstStyle/>
            <a:p>
              <a:pPr algn="ctr">
                <a:lnSpc>
                  <a:spcPts val="3359"/>
                </a:lnSpc>
              </a:pPr>
              <a:r>
                <a:rPr lang="en-US" sz="2399">
                  <a:solidFill>
                    <a:srgbClr val="000000"/>
                  </a:solidFill>
                  <a:latin typeface="League Spartan"/>
                </a:rPr>
                <a:t>Country B</a:t>
              </a:r>
            </a:p>
          </p:txBody>
        </p:sp>
        <p:sp>
          <p:nvSpPr>
            <p:cNvPr name="TextBox 29" id="29"/>
            <p:cNvSpPr txBox="true"/>
            <p:nvPr/>
          </p:nvSpPr>
          <p:spPr>
            <a:xfrm rot="0">
              <a:off x="4778135" y="3860931"/>
              <a:ext cx="4086621" cy="525146"/>
            </a:xfrm>
            <a:prstGeom prst="rect">
              <a:avLst/>
            </a:prstGeom>
          </p:spPr>
          <p:txBody>
            <a:bodyPr anchor="t" rtlCol="false" tIns="0" lIns="0" bIns="0" rIns="0">
              <a:spAutoFit/>
            </a:bodyPr>
            <a:lstStyle/>
            <a:p>
              <a:pPr algn="ctr">
                <a:lnSpc>
                  <a:spcPts val="3359"/>
                </a:lnSpc>
              </a:pPr>
              <a:r>
                <a:rPr lang="en-US" sz="2399">
                  <a:solidFill>
                    <a:srgbClr val="000000"/>
                  </a:solidFill>
                  <a:latin typeface="League Spartan"/>
                </a:rPr>
                <a:t>Country C</a:t>
              </a:r>
            </a:p>
          </p:txBody>
        </p:sp>
        <p:sp>
          <p:nvSpPr>
            <p:cNvPr name="TextBox 30" id="30"/>
            <p:cNvSpPr txBox="true"/>
            <p:nvPr/>
          </p:nvSpPr>
          <p:spPr>
            <a:xfrm rot="0">
              <a:off x="11733194" y="3781176"/>
              <a:ext cx="4086621" cy="525146"/>
            </a:xfrm>
            <a:prstGeom prst="rect">
              <a:avLst/>
            </a:prstGeom>
          </p:spPr>
          <p:txBody>
            <a:bodyPr anchor="t" rtlCol="false" tIns="0" lIns="0" bIns="0" rIns="0">
              <a:spAutoFit/>
            </a:bodyPr>
            <a:lstStyle/>
            <a:p>
              <a:pPr algn="ctr">
                <a:lnSpc>
                  <a:spcPts val="3359"/>
                </a:lnSpc>
              </a:pPr>
              <a:r>
                <a:rPr lang="en-US" sz="2399">
                  <a:solidFill>
                    <a:srgbClr val="000000"/>
                  </a:solidFill>
                  <a:latin typeface="League Spartan"/>
                </a:rPr>
                <a:t>Country D</a:t>
              </a:r>
            </a:p>
          </p:txBody>
        </p:sp>
      </p:grpSp>
    </p:spTree>
  </p:cSld>
  <p:clrMapOvr>
    <a:masterClrMapping/>
  </p:clrMapOvr>
</p:sld>
</file>

<file path=ppt/slides/slide15.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pic>
        <p:nvPicPr>
          <p:cNvPr name="Picture 2" id="2"/>
          <p:cNvPicPr>
            <a:picLocks noChangeAspect="true"/>
          </p:cNvPicPr>
          <p:nvPr/>
        </p:nvPicPr>
        <p:blipFill>
          <a:blip r:embed="rId2"/>
          <a:srcRect l="0" t="0" r="0" b="0"/>
          <a:stretch>
            <a:fillRect/>
          </a:stretch>
        </p:blipFill>
        <p:spPr>
          <a:xfrm flipH="false" flipV="false" rot="0">
            <a:off x="1953157" y="2997933"/>
            <a:ext cx="14381687" cy="4587854"/>
          </a:xfrm>
          <a:prstGeom prst="rect">
            <a:avLst/>
          </a:prstGeom>
        </p:spPr>
      </p:pic>
      <p:sp>
        <p:nvSpPr>
          <p:cNvPr name="TextBox 3" id="3"/>
          <p:cNvSpPr txBox="true"/>
          <p:nvPr/>
        </p:nvSpPr>
        <p:spPr>
          <a:xfrm rot="0">
            <a:off x="1028700" y="652462"/>
            <a:ext cx="16349422" cy="923925"/>
          </a:xfrm>
          <a:prstGeom prst="rect">
            <a:avLst/>
          </a:prstGeom>
        </p:spPr>
        <p:txBody>
          <a:bodyPr anchor="t" rtlCol="false" tIns="0" lIns="0" bIns="0" rIns="0">
            <a:spAutoFit/>
          </a:bodyPr>
          <a:lstStyle/>
          <a:p>
            <a:pPr algn="ctr">
              <a:lnSpc>
                <a:spcPts val="6839"/>
              </a:lnSpc>
            </a:pPr>
            <a:r>
              <a:rPr lang="en-US" sz="7200">
                <a:solidFill>
                  <a:srgbClr val="000000"/>
                </a:solidFill>
                <a:latin typeface="League Spartan"/>
              </a:rPr>
              <a:t>Free Trade Area (FTA)</a:t>
            </a:r>
          </a:p>
        </p:txBody>
      </p:sp>
      <p:sp>
        <p:nvSpPr>
          <p:cNvPr name="TextBox 4" id="4"/>
          <p:cNvSpPr txBox="true"/>
          <p:nvPr/>
        </p:nvSpPr>
        <p:spPr>
          <a:xfrm rot="0">
            <a:off x="-1863514" y="10088880"/>
            <a:ext cx="5784428" cy="198120"/>
          </a:xfrm>
          <a:prstGeom prst="rect">
            <a:avLst/>
          </a:prstGeom>
        </p:spPr>
        <p:txBody>
          <a:bodyPr anchor="t" rtlCol="false" tIns="0" lIns="0" bIns="0" rIns="0">
            <a:spAutoFit/>
          </a:bodyPr>
          <a:lstStyle/>
          <a:p>
            <a:pPr algn="ctr">
              <a:lnSpc>
                <a:spcPts val="1679"/>
              </a:lnSpc>
            </a:pPr>
            <a:r>
              <a:rPr lang="en-US" sz="1200">
                <a:solidFill>
                  <a:srgbClr val="000000"/>
                </a:solidFill>
                <a:latin typeface="League Spartan"/>
              </a:rPr>
              <a:t>Copyright Bananaomics</a:t>
            </a:r>
          </a:p>
        </p:txBody>
      </p:sp>
    </p:spTree>
  </p:cSld>
  <p:clrMapOvr>
    <a:masterClrMapping/>
  </p:clrMapOvr>
</p:sld>
</file>

<file path=ppt/slides/slide16.xml><?xml version="1.0" encoding="utf-8"?>
<p:sld xmlns:p="http://schemas.openxmlformats.org/presentationml/2006/main" xmlns:a="http://schemas.openxmlformats.org/drawingml/2006/main" xmlns:r="http://schemas.openxmlformats.org/officeDocument/2006/relationships">
  <p:cSld>
    <p:bg>
      <p:bgPr>
        <a:solidFill>
          <a:srgbClr val="F7F7F7"/>
        </a:solidFill>
      </p:bgPr>
    </p:bg>
    <p:spTree>
      <p:nvGrpSpPr>
        <p:cNvPr id="1" name=""/>
        <p:cNvGrpSpPr/>
        <p:nvPr/>
      </p:nvGrpSpPr>
      <p:grpSpPr>
        <a:xfrm>
          <a:off x="0" y="0"/>
          <a:ext cx="0" cy="0"/>
          <a:chOff x="0" y="0"/>
          <a:chExt cx="0" cy="0"/>
        </a:xfrm>
      </p:grpSpPr>
      <p:pic>
        <p:nvPicPr>
          <p:cNvPr name="Picture 2" id="2"/>
          <p:cNvPicPr>
            <a:picLocks noChangeAspect="true"/>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l="0" t="0" r="0" b="0"/>
          <a:stretch>
            <a:fillRect/>
          </a:stretch>
        </p:blipFill>
        <p:spPr>
          <a:xfrm flipH="false" flipV="false" rot="0">
            <a:off x="7140855" y="4240101"/>
            <a:ext cx="4125113" cy="4114800"/>
          </a:xfrm>
          <a:prstGeom prst="rect">
            <a:avLst/>
          </a:prstGeom>
        </p:spPr>
      </p:pic>
      <p:sp>
        <p:nvSpPr>
          <p:cNvPr name="TextBox 3" id="3"/>
          <p:cNvSpPr txBox="true"/>
          <p:nvPr/>
        </p:nvSpPr>
        <p:spPr>
          <a:xfrm rot="0">
            <a:off x="1028700" y="652462"/>
            <a:ext cx="16349422" cy="923925"/>
          </a:xfrm>
          <a:prstGeom prst="rect">
            <a:avLst/>
          </a:prstGeom>
        </p:spPr>
        <p:txBody>
          <a:bodyPr anchor="t" rtlCol="false" tIns="0" lIns="0" bIns="0" rIns="0">
            <a:spAutoFit/>
          </a:bodyPr>
          <a:lstStyle/>
          <a:p>
            <a:pPr algn="ctr">
              <a:lnSpc>
                <a:spcPts val="6839"/>
              </a:lnSpc>
            </a:pPr>
            <a:r>
              <a:rPr lang="en-US" sz="7200">
                <a:solidFill>
                  <a:srgbClr val="000000"/>
                </a:solidFill>
                <a:latin typeface="League Spartan"/>
              </a:rPr>
              <a:t>Customs Union</a:t>
            </a:r>
          </a:p>
        </p:txBody>
      </p:sp>
      <p:sp>
        <p:nvSpPr>
          <p:cNvPr name="TextBox 4" id="4"/>
          <p:cNvSpPr txBox="true"/>
          <p:nvPr/>
        </p:nvSpPr>
        <p:spPr>
          <a:xfrm rot="0">
            <a:off x="-1863514" y="10088880"/>
            <a:ext cx="5784428" cy="198120"/>
          </a:xfrm>
          <a:prstGeom prst="rect">
            <a:avLst/>
          </a:prstGeom>
        </p:spPr>
        <p:txBody>
          <a:bodyPr anchor="t" rtlCol="false" tIns="0" lIns="0" bIns="0" rIns="0">
            <a:spAutoFit/>
          </a:bodyPr>
          <a:lstStyle/>
          <a:p>
            <a:pPr algn="ctr">
              <a:lnSpc>
                <a:spcPts val="1679"/>
              </a:lnSpc>
            </a:pPr>
            <a:r>
              <a:rPr lang="en-US" sz="1200">
                <a:solidFill>
                  <a:srgbClr val="000000"/>
                </a:solidFill>
                <a:latin typeface="League Spartan"/>
              </a:rPr>
              <a:t>Copyright Bananaomics</a:t>
            </a:r>
          </a:p>
        </p:txBody>
      </p:sp>
      <p:sp>
        <p:nvSpPr>
          <p:cNvPr name="TextBox 5" id="5"/>
          <p:cNvSpPr txBox="true"/>
          <p:nvPr/>
        </p:nvSpPr>
        <p:spPr>
          <a:xfrm rot="0">
            <a:off x="896248" y="1929156"/>
            <a:ext cx="16481874" cy="1486280"/>
          </a:xfrm>
          <a:prstGeom prst="rect">
            <a:avLst/>
          </a:prstGeom>
        </p:spPr>
        <p:txBody>
          <a:bodyPr anchor="t" rtlCol="false" tIns="0" lIns="0" bIns="0" rIns="0">
            <a:spAutoFit/>
          </a:bodyPr>
          <a:lstStyle/>
          <a:p>
            <a:pPr algn="ctr">
              <a:lnSpc>
                <a:spcPts val="6042"/>
              </a:lnSpc>
            </a:pPr>
            <a:r>
              <a:rPr lang="en-US" sz="2850">
                <a:solidFill>
                  <a:srgbClr val="000000"/>
                </a:solidFill>
                <a:latin typeface="Telegraf"/>
              </a:rPr>
              <a:t>An agreement between countries to phase out or eliminate tariffs and other trade barriers and establish a common external barrier toward non-members.</a:t>
            </a:r>
          </a:p>
        </p:txBody>
      </p:sp>
      <p:sp>
        <p:nvSpPr>
          <p:cNvPr name="TextBox 6" id="6"/>
          <p:cNvSpPr txBox="true"/>
          <p:nvPr/>
        </p:nvSpPr>
        <p:spPr>
          <a:xfrm rot="0">
            <a:off x="903063" y="8850934"/>
            <a:ext cx="16481874" cy="724280"/>
          </a:xfrm>
          <a:prstGeom prst="rect">
            <a:avLst/>
          </a:prstGeom>
        </p:spPr>
        <p:txBody>
          <a:bodyPr anchor="t" rtlCol="false" tIns="0" lIns="0" bIns="0" rIns="0">
            <a:spAutoFit/>
          </a:bodyPr>
          <a:lstStyle/>
          <a:p>
            <a:pPr algn="ctr">
              <a:lnSpc>
                <a:spcPts val="6042"/>
              </a:lnSpc>
            </a:pPr>
            <a:r>
              <a:rPr lang="en-US" sz="2850">
                <a:solidFill>
                  <a:srgbClr val="000000"/>
                </a:solidFill>
                <a:latin typeface="Telegraf"/>
              </a:rPr>
              <a:t>Examples: EUCU, Southern African Customs Union (SACU), Eurasian Economic Union (EACU)</a:t>
            </a:r>
          </a:p>
        </p:txBody>
      </p:sp>
    </p:spTree>
  </p:cSld>
  <p:clrMapOvr>
    <a:masterClrMapping/>
  </p:clrMapOvr>
</p:sld>
</file>

<file path=ppt/slides/slide17.xml><?xml version="1.0" encoding="utf-8"?>
<p:sld xmlns:p="http://schemas.openxmlformats.org/presentationml/2006/main" xmlns:a="http://schemas.openxmlformats.org/drawingml/2006/main">
  <p:cSld>
    <p:bg>
      <p:bgPr>
        <a:solidFill>
          <a:srgbClr val="F7F7F7"/>
        </a:solidFill>
      </p:bgPr>
    </p:bg>
    <p:spTree>
      <p:nvGrpSpPr>
        <p:cNvPr id="1" name=""/>
        <p:cNvGrpSpPr/>
        <p:nvPr/>
      </p:nvGrpSpPr>
      <p:grpSpPr>
        <a:xfrm>
          <a:off x="0" y="0"/>
          <a:ext cx="0" cy="0"/>
          <a:chOff x="0" y="0"/>
          <a:chExt cx="0" cy="0"/>
        </a:xfrm>
      </p:grpSpPr>
      <p:grpSp>
        <p:nvGrpSpPr>
          <p:cNvPr name="Group 2" id="2"/>
          <p:cNvGrpSpPr>
            <a:grpSpLocks noChangeAspect="true"/>
          </p:cNvGrpSpPr>
          <p:nvPr/>
        </p:nvGrpSpPr>
        <p:grpSpPr>
          <a:xfrm rot="0">
            <a:off x="2205066" y="1694118"/>
            <a:ext cx="8219868" cy="8219868"/>
            <a:chOff x="0" y="0"/>
            <a:chExt cx="6355080" cy="6355080"/>
          </a:xfrm>
        </p:grpSpPr>
        <p:sp>
          <p:nvSpPr>
            <p:cNvPr name="Freeform 3" id="3"/>
            <p:cNvSpPr/>
            <p:nvPr/>
          </p:nvSpPr>
          <p:spPr>
            <a:xfrm>
              <a:off x="0" y="0"/>
              <a:ext cx="6355080" cy="6355080"/>
            </a:xfrm>
            <a:custGeom>
              <a:avLst/>
              <a:gdLst/>
              <a:ahLst/>
              <a:cxnLst/>
              <a:rect r="r" b="b" t="t" l="l"/>
              <a:pathLst>
                <a:path h="6355080" w="6355080">
                  <a:moveTo>
                    <a:pt x="3177540" y="6355080"/>
                  </a:moveTo>
                  <a:cubicBezTo>
                    <a:pt x="2329180" y="6355080"/>
                    <a:pt x="1530350" y="6024880"/>
                    <a:pt x="930910" y="5424170"/>
                  </a:cubicBezTo>
                  <a:cubicBezTo>
                    <a:pt x="330200" y="4824730"/>
                    <a:pt x="0" y="4025900"/>
                    <a:pt x="0" y="3177540"/>
                  </a:cubicBezTo>
                  <a:cubicBezTo>
                    <a:pt x="0" y="2329180"/>
                    <a:pt x="330200" y="1530350"/>
                    <a:pt x="930910" y="930910"/>
                  </a:cubicBezTo>
                  <a:cubicBezTo>
                    <a:pt x="1530350" y="330200"/>
                    <a:pt x="2329180" y="0"/>
                    <a:pt x="3177540" y="0"/>
                  </a:cubicBezTo>
                  <a:cubicBezTo>
                    <a:pt x="4025900" y="0"/>
                    <a:pt x="4824730" y="330200"/>
                    <a:pt x="5424170" y="930910"/>
                  </a:cubicBezTo>
                  <a:cubicBezTo>
                    <a:pt x="6024880" y="1531620"/>
                    <a:pt x="6355080" y="2329180"/>
                    <a:pt x="6355080" y="3177540"/>
                  </a:cubicBezTo>
                  <a:cubicBezTo>
                    <a:pt x="6355080" y="4025900"/>
                    <a:pt x="6024880" y="4824730"/>
                    <a:pt x="5424170" y="5424170"/>
                  </a:cubicBezTo>
                  <a:cubicBezTo>
                    <a:pt x="4824730" y="6024880"/>
                    <a:pt x="4025900" y="6355080"/>
                    <a:pt x="3177540" y="6355080"/>
                  </a:cubicBezTo>
                  <a:close/>
                  <a:moveTo>
                    <a:pt x="3177540" y="190500"/>
                  </a:moveTo>
                  <a:cubicBezTo>
                    <a:pt x="2379980" y="190500"/>
                    <a:pt x="1629410" y="501650"/>
                    <a:pt x="1065530" y="1065530"/>
                  </a:cubicBezTo>
                  <a:cubicBezTo>
                    <a:pt x="501650" y="1629410"/>
                    <a:pt x="190500" y="2379980"/>
                    <a:pt x="190500" y="3177540"/>
                  </a:cubicBezTo>
                  <a:cubicBezTo>
                    <a:pt x="190500" y="3975100"/>
                    <a:pt x="501650" y="4725670"/>
                    <a:pt x="1065530" y="5289550"/>
                  </a:cubicBezTo>
                  <a:cubicBezTo>
                    <a:pt x="1629410" y="5853430"/>
                    <a:pt x="2379980" y="6164580"/>
                    <a:pt x="3177540" y="6164580"/>
                  </a:cubicBezTo>
                  <a:cubicBezTo>
                    <a:pt x="3975100" y="6164580"/>
                    <a:pt x="4725670" y="5853430"/>
                    <a:pt x="5289550" y="5289550"/>
                  </a:cubicBezTo>
                  <a:cubicBezTo>
                    <a:pt x="5853430" y="4725670"/>
                    <a:pt x="6164580" y="3975100"/>
                    <a:pt x="6164580" y="3177540"/>
                  </a:cubicBezTo>
                  <a:cubicBezTo>
                    <a:pt x="6164580" y="2379980"/>
                    <a:pt x="5853430" y="1629410"/>
                    <a:pt x="5289550" y="1065530"/>
                  </a:cubicBezTo>
                  <a:cubicBezTo>
                    <a:pt x="4725670" y="501650"/>
                    <a:pt x="3975100" y="190500"/>
                    <a:pt x="3177540" y="190500"/>
                  </a:cubicBezTo>
                  <a:close/>
                </a:path>
              </a:pathLst>
            </a:custGeom>
            <a:solidFill>
              <a:srgbClr val="0961A0"/>
            </a:solidFill>
          </p:spPr>
        </p:sp>
      </p:grpSp>
      <p:grpSp>
        <p:nvGrpSpPr>
          <p:cNvPr name="Group 4" id="4"/>
          <p:cNvGrpSpPr/>
          <p:nvPr/>
        </p:nvGrpSpPr>
        <p:grpSpPr>
          <a:xfrm rot="0">
            <a:off x="4241132" y="3302283"/>
            <a:ext cx="1882120" cy="1882120"/>
            <a:chOff x="0" y="0"/>
            <a:chExt cx="1913890" cy="1913890"/>
          </a:xfrm>
        </p:grpSpPr>
        <p:sp>
          <p:nvSpPr>
            <p:cNvPr name="Freeform 5" id="5"/>
            <p:cNvSpPr/>
            <p:nvPr/>
          </p:nvSpPr>
          <p:spPr>
            <a:xfrm>
              <a:off x="0" y="0"/>
              <a:ext cx="1913890" cy="1913890"/>
            </a:xfrm>
            <a:custGeom>
              <a:avLst/>
              <a:gdLst/>
              <a:ahLst/>
              <a:cxnLst/>
              <a:rect r="r" b="b" t="t" l="l"/>
              <a:pathLst>
                <a:path h="1913890" w="1913890">
                  <a:moveTo>
                    <a:pt x="1789430" y="1913890"/>
                  </a:moveTo>
                  <a:lnTo>
                    <a:pt x="124460" y="1913890"/>
                  </a:lnTo>
                  <a:cubicBezTo>
                    <a:pt x="55880" y="1913890"/>
                    <a:pt x="0" y="1858010"/>
                    <a:pt x="0" y="1789430"/>
                  </a:cubicBezTo>
                  <a:lnTo>
                    <a:pt x="0" y="124460"/>
                  </a:lnTo>
                  <a:cubicBezTo>
                    <a:pt x="0" y="55880"/>
                    <a:pt x="55880" y="0"/>
                    <a:pt x="124460" y="0"/>
                  </a:cubicBezTo>
                  <a:lnTo>
                    <a:pt x="1789430" y="0"/>
                  </a:lnTo>
                  <a:cubicBezTo>
                    <a:pt x="1858010" y="0"/>
                    <a:pt x="1913890" y="55880"/>
                    <a:pt x="1913890" y="124460"/>
                  </a:cubicBezTo>
                  <a:lnTo>
                    <a:pt x="1913890" y="1789430"/>
                  </a:lnTo>
                  <a:cubicBezTo>
                    <a:pt x="1913890" y="1858010"/>
                    <a:pt x="1858010" y="1913890"/>
                    <a:pt x="1789430" y="1913890"/>
                  </a:cubicBezTo>
                  <a:close/>
                </a:path>
              </a:pathLst>
            </a:custGeom>
            <a:solidFill>
              <a:srgbClr val="F28F4B"/>
            </a:solidFill>
          </p:spPr>
        </p:sp>
      </p:grpSp>
      <p:grpSp>
        <p:nvGrpSpPr>
          <p:cNvPr name="Group 6" id="6"/>
          <p:cNvGrpSpPr/>
          <p:nvPr/>
        </p:nvGrpSpPr>
        <p:grpSpPr>
          <a:xfrm rot="0">
            <a:off x="4241132" y="7005224"/>
            <a:ext cx="1882120" cy="1882120"/>
            <a:chOff x="0" y="0"/>
            <a:chExt cx="1913890" cy="1913890"/>
          </a:xfrm>
        </p:grpSpPr>
        <p:sp>
          <p:nvSpPr>
            <p:cNvPr name="Freeform 7" id="7"/>
            <p:cNvSpPr/>
            <p:nvPr/>
          </p:nvSpPr>
          <p:spPr>
            <a:xfrm>
              <a:off x="0" y="0"/>
              <a:ext cx="1913890" cy="1913890"/>
            </a:xfrm>
            <a:custGeom>
              <a:avLst/>
              <a:gdLst/>
              <a:ahLst/>
              <a:cxnLst/>
              <a:rect r="r" b="b" t="t" l="l"/>
              <a:pathLst>
                <a:path h="1913890" w="1913890">
                  <a:moveTo>
                    <a:pt x="1789430" y="1913890"/>
                  </a:moveTo>
                  <a:lnTo>
                    <a:pt x="124460" y="1913890"/>
                  </a:lnTo>
                  <a:cubicBezTo>
                    <a:pt x="55880" y="1913890"/>
                    <a:pt x="0" y="1858010"/>
                    <a:pt x="0" y="1789430"/>
                  </a:cubicBezTo>
                  <a:lnTo>
                    <a:pt x="0" y="124460"/>
                  </a:lnTo>
                  <a:cubicBezTo>
                    <a:pt x="0" y="55880"/>
                    <a:pt x="55880" y="0"/>
                    <a:pt x="124460" y="0"/>
                  </a:cubicBezTo>
                  <a:lnTo>
                    <a:pt x="1789430" y="0"/>
                  </a:lnTo>
                  <a:cubicBezTo>
                    <a:pt x="1858010" y="0"/>
                    <a:pt x="1913890" y="55880"/>
                    <a:pt x="1913890" y="124460"/>
                  </a:cubicBezTo>
                  <a:lnTo>
                    <a:pt x="1913890" y="1789430"/>
                  </a:lnTo>
                  <a:cubicBezTo>
                    <a:pt x="1913890" y="1858010"/>
                    <a:pt x="1858010" y="1913890"/>
                    <a:pt x="1789430" y="1913890"/>
                  </a:cubicBezTo>
                  <a:close/>
                </a:path>
              </a:pathLst>
            </a:custGeom>
            <a:solidFill>
              <a:srgbClr val="F28F4B"/>
            </a:solidFill>
          </p:spPr>
        </p:sp>
      </p:grpSp>
      <p:grpSp>
        <p:nvGrpSpPr>
          <p:cNvPr name="Group 8" id="8"/>
          <p:cNvGrpSpPr/>
          <p:nvPr/>
        </p:nvGrpSpPr>
        <p:grpSpPr>
          <a:xfrm rot="0">
            <a:off x="7320643" y="5061092"/>
            <a:ext cx="1882120" cy="1882120"/>
            <a:chOff x="0" y="0"/>
            <a:chExt cx="1913890" cy="1913890"/>
          </a:xfrm>
        </p:grpSpPr>
        <p:sp>
          <p:nvSpPr>
            <p:cNvPr name="Freeform 9" id="9"/>
            <p:cNvSpPr/>
            <p:nvPr/>
          </p:nvSpPr>
          <p:spPr>
            <a:xfrm>
              <a:off x="0" y="0"/>
              <a:ext cx="1913890" cy="1913890"/>
            </a:xfrm>
            <a:custGeom>
              <a:avLst/>
              <a:gdLst/>
              <a:ahLst/>
              <a:cxnLst/>
              <a:rect r="r" b="b" t="t" l="l"/>
              <a:pathLst>
                <a:path h="1913890" w="1913890">
                  <a:moveTo>
                    <a:pt x="1789430" y="1913890"/>
                  </a:moveTo>
                  <a:lnTo>
                    <a:pt x="124460" y="1913890"/>
                  </a:lnTo>
                  <a:cubicBezTo>
                    <a:pt x="55880" y="1913890"/>
                    <a:pt x="0" y="1858010"/>
                    <a:pt x="0" y="1789430"/>
                  </a:cubicBezTo>
                  <a:lnTo>
                    <a:pt x="0" y="124460"/>
                  </a:lnTo>
                  <a:cubicBezTo>
                    <a:pt x="0" y="55880"/>
                    <a:pt x="55880" y="0"/>
                    <a:pt x="124460" y="0"/>
                  </a:cubicBezTo>
                  <a:lnTo>
                    <a:pt x="1789430" y="0"/>
                  </a:lnTo>
                  <a:cubicBezTo>
                    <a:pt x="1858010" y="0"/>
                    <a:pt x="1913890" y="55880"/>
                    <a:pt x="1913890" y="124460"/>
                  </a:cubicBezTo>
                  <a:lnTo>
                    <a:pt x="1913890" y="1789430"/>
                  </a:lnTo>
                  <a:cubicBezTo>
                    <a:pt x="1913890" y="1858010"/>
                    <a:pt x="1858010" y="1913890"/>
                    <a:pt x="1789430" y="1913890"/>
                  </a:cubicBezTo>
                  <a:close/>
                </a:path>
              </a:pathLst>
            </a:custGeom>
            <a:solidFill>
              <a:srgbClr val="F28F4B"/>
            </a:solidFill>
          </p:spPr>
        </p:sp>
      </p:grpSp>
      <p:sp>
        <p:nvSpPr>
          <p:cNvPr name="AutoShape 10" id="10"/>
          <p:cNvSpPr/>
          <p:nvPr/>
        </p:nvSpPr>
        <p:spPr>
          <a:xfrm rot="1346632">
            <a:off x="5713794" y="5672354"/>
            <a:ext cx="1519339" cy="0"/>
          </a:xfrm>
          <a:prstGeom prst="line">
            <a:avLst/>
          </a:prstGeom>
          <a:ln cap="flat" w="38100">
            <a:solidFill>
              <a:srgbClr val="000000"/>
            </a:solidFill>
            <a:prstDash val="solid"/>
            <a:headEnd type="arrow" len="sm" w="med"/>
            <a:tailEnd type="arrow" len="sm" w="med"/>
          </a:ln>
        </p:spPr>
      </p:sp>
      <p:sp>
        <p:nvSpPr>
          <p:cNvPr name="AutoShape 11" id="11"/>
          <p:cNvSpPr/>
          <p:nvPr/>
        </p:nvSpPr>
        <p:spPr>
          <a:xfrm rot="-1302267">
            <a:off x="5733878" y="6432549"/>
            <a:ext cx="1494955" cy="0"/>
          </a:xfrm>
          <a:prstGeom prst="line">
            <a:avLst/>
          </a:prstGeom>
          <a:ln cap="flat" w="38100">
            <a:solidFill>
              <a:srgbClr val="000000"/>
            </a:solidFill>
            <a:prstDash val="solid"/>
            <a:headEnd type="arrow" len="sm" w="med"/>
            <a:tailEnd type="arrow" len="sm" w="med"/>
          </a:ln>
        </p:spPr>
      </p:sp>
      <p:sp>
        <p:nvSpPr>
          <p:cNvPr name="AutoShape 12" id="12"/>
          <p:cNvSpPr/>
          <p:nvPr/>
        </p:nvSpPr>
        <p:spPr>
          <a:xfrm rot="5400000">
            <a:off x="4180011" y="6053301"/>
            <a:ext cx="1251411" cy="0"/>
          </a:xfrm>
          <a:prstGeom prst="line">
            <a:avLst/>
          </a:prstGeom>
          <a:ln cap="flat" w="38100">
            <a:solidFill>
              <a:srgbClr val="000000"/>
            </a:solidFill>
            <a:prstDash val="solid"/>
            <a:headEnd type="arrow" len="sm" w="med"/>
            <a:tailEnd type="arrow" len="sm" w="med"/>
          </a:ln>
        </p:spPr>
      </p:sp>
      <p:grpSp>
        <p:nvGrpSpPr>
          <p:cNvPr name="Group 13" id="13"/>
          <p:cNvGrpSpPr/>
          <p:nvPr/>
        </p:nvGrpSpPr>
        <p:grpSpPr>
          <a:xfrm rot="0">
            <a:off x="14862051" y="5117787"/>
            <a:ext cx="1760418" cy="1760418"/>
            <a:chOff x="0" y="0"/>
            <a:chExt cx="1913890" cy="1913890"/>
          </a:xfrm>
        </p:grpSpPr>
        <p:sp>
          <p:nvSpPr>
            <p:cNvPr name="Freeform 14" id="14"/>
            <p:cNvSpPr/>
            <p:nvPr/>
          </p:nvSpPr>
          <p:spPr>
            <a:xfrm>
              <a:off x="0" y="0"/>
              <a:ext cx="1913890" cy="1913890"/>
            </a:xfrm>
            <a:custGeom>
              <a:avLst/>
              <a:gdLst/>
              <a:ahLst/>
              <a:cxnLst/>
              <a:rect r="r" b="b" t="t" l="l"/>
              <a:pathLst>
                <a:path h="1913890" w="1913890">
                  <a:moveTo>
                    <a:pt x="1789430" y="1913890"/>
                  </a:moveTo>
                  <a:lnTo>
                    <a:pt x="124460" y="1913890"/>
                  </a:lnTo>
                  <a:cubicBezTo>
                    <a:pt x="55880" y="1913890"/>
                    <a:pt x="0" y="1858010"/>
                    <a:pt x="0" y="1789430"/>
                  </a:cubicBezTo>
                  <a:lnTo>
                    <a:pt x="0" y="124460"/>
                  </a:lnTo>
                  <a:cubicBezTo>
                    <a:pt x="0" y="55880"/>
                    <a:pt x="55880" y="0"/>
                    <a:pt x="124460" y="0"/>
                  </a:cubicBezTo>
                  <a:lnTo>
                    <a:pt x="1789430" y="0"/>
                  </a:lnTo>
                  <a:cubicBezTo>
                    <a:pt x="1858010" y="0"/>
                    <a:pt x="1913890" y="55880"/>
                    <a:pt x="1913890" y="124460"/>
                  </a:cubicBezTo>
                  <a:lnTo>
                    <a:pt x="1913890" y="1789430"/>
                  </a:lnTo>
                  <a:cubicBezTo>
                    <a:pt x="1913890" y="1858010"/>
                    <a:pt x="1858010" y="1913890"/>
                    <a:pt x="1789430" y="1913890"/>
                  </a:cubicBezTo>
                  <a:close/>
                </a:path>
              </a:pathLst>
            </a:custGeom>
            <a:solidFill>
              <a:srgbClr val="32A566"/>
            </a:solidFill>
          </p:spPr>
        </p:sp>
      </p:grpSp>
      <p:sp>
        <p:nvSpPr>
          <p:cNvPr name="TextBox 15" id="15"/>
          <p:cNvSpPr txBox="true"/>
          <p:nvPr/>
        </p:nvSpPr>
        <p:spPr>
          <a:xfrm rot="0">
            <a:off x="1028700" y="652462"/>
            <a:ext cx="16349422" cy="923925"/>
          </a:xfrm>
          <a:prstGeom prst="rect">
            <a:avLst/>
          </a:prstGeom>
        </p:spPr>
        <p:txBody>
          <a:bodyPr anchor="t" rtlCol="false" tIns="0" lIns="0" bIns="0" rIns="0">
            <a:spAutoFit/>
          </a:bodyPr>
          <a:lstStyle/>
          <a:p>
            <a:pPr algn="ctr">
              <a:lnSpc>
                <a:spcPts val="6839"/>
              </a:lnSpc>
            </a:pPr>
            <a:r>
              <a:rPr lang="en-US" sz="7200" spc="-359">
                <a:solidFill>
                  <a:srgbClr val="000000"/>
                </a:solidFill>
                <a:latin typeface="League Spartan"/>
              </a:rPr>
              <a:t>Customs Union Diagram</a:t>
            </a:r>
          </a:p>
        </p:txBody>
      </p:sp>
      <p:sp>
        <p:nvSpPr>
          <p:cNvPr name="TextBox 16" id="16"/>
          <p:cNvSpPr txBox="true"/>
          <p:nvPr/>
        </p:nvSpPr>
        <p:spPr>
          <a:xfrm rot="0">
            <a:off x="-1863514" y="10088880"/>
            <a:ext cx="5784428" cy="198120"/>
          </a:xfrm>
          <a:prstGeom prst="rect">
            <a:avLst/>
          </a:prstGeom>
        </p:spPr>
        <p:txBody>
          <a:bodyPr anchor="t" rtlCol="false" tIns="0" lIns="0" bIns="0" rIns="0">
            <a:spAutoFit/>
          </a:bodyPr>
          <a:lstStyle/>
          <a:p>
            <a:pPr algn="ctr">
              <a:lnSpc>
                <a:spcPts val="1679"/>
              </a:lnSpc>
            </a:pPr>
            <a:r>
              <a:rPr lang="en-US" sz="1200">
                <a:solidFill>
                  <a:srgbClr val="000000"/>
                </a:solidFill>
                <a:latin typeface="League Spartan"/>
              </a:rPr>
              <a:t>Copyright Bananaomics</a:t>
            </a:r>
          </a:p>
        </p:txBody>
      </p:sp>
      <p:sp>
        <p:nvSpPr>
          <p:cNvPr name="TextBox 17" id="17"/>
          <p:cNvSpPr txBox="true"/>
          <p:nvPr/>
        </p:nvSpPr>
        <p:spPr>
          <a:xfrm rot="0">
            <a:off x="4532098" y="5925866"/>
            <a:ext cx="2494258" cy="273384"/>
          </a:xfrm>
          <a:prstGeom prst="rect">
            <a:avLst/>
          </a:prstGeom>
        </p:spPr>
        <p:txBody>
          <a:bodyPr anchor="t" rtlCol="false" tIns="0" lIns="0" bIns="0" rIns="0">
            <a:spAutoFit/>
          </a:bodyPr>
          <a:lstStyle/>
          <a:p>
            <a:pPr algn="ctr">
              <a:lnSpc>
                <a:spcPts val="2150"/>
              </a:lnSpc>
            </a:pPr>
            <a:r>
              <a:rPr lang="en-US" sz="1535">
                <a:solidFill>
                  <a:srgbClr val="000000"/>
                </a:solidFill>
                <a:latin typeface="Telegraf"/>
              </a:rPr>
              <a:t>Free Trade Area</a:t>
            </a:r>
          </a:p>
        </p:txBody>
      </p:sp>
      <p:sp>
        <p:nvSpPr>
          <p:cNvPr name="TextBox 18" id="18"/>
          <p:cNvSpPr txBox="true"/>
          <p:nvPr/>
        </p:nvSpPr>
        <p:spPr>
          <a:xfrm rot="0">
            <a:off x="3820999" y="3998530"/>
            <a:ext cx="2660356" cy="358487"/>
          </a:xfrm>
          <a:prstGeom prst="rect">
            <a:avLst/>
          </a:prstGeom>
        </p:spPr>
        <p:txBody>
          <a:bodyPr anchor="t" rtlCol="false" tIns="0" lIns="0" bIns="0" rIns="0">
            <a:spAutoFit/>
          </a:bodyPr>
          <a:lstStyle/>
          <a:p>
            <a:pPr algn="ctr">
              <a:lnSpc>
                <a:spcPts val="2916"/>
              </a:lnSpc>
            </a:pPr>
            <a:r>
              <a:rPr lang="en-US" sz="2083">
                <a:solidFill>
                  <a:srgbClr val="000000"/>
                </a:solidFill>
                <a:latin typeface="League Spartan"/>
              </a:rPr>
              <a:t>Country A</a:t>
            </a:r>
          </a:p>
        </p:txBody>
      </p:sp>
      <p:sp>
        <p:nvSpPr>
          <p:cNvPr name="TextBox 19" id="19"/>
          <p:cNvSpPr txBox="true"/>
          <p:nvPr/>
        </p:nvSpPr>
        <p:spPr>
          <a:xfrm rot="0">
            <a:off x="3820999" y="7744727"/>
            <a:ext cx="2660356" cy="358487"/>
          </a:xfrm>
          <a:prstGeom prst="rect">
            <a:avLst/>
          </a:prstGeom>
        </p:spPr>
        <p:txBody>
          <a:bodyPr anchor="t" rtlCol="false" tIns="0" lIns="0" bIns="0" rIns="0">
            <a:spAutoFit/>
          </a:bodyPr>
          <a:lstStyle/>
          <a:p>
            <a:pPr algn="ctr">
              <a:lnSpc>
                <a:spcPts val="2916"/>
              </a:lnSpc>
            </a:pPr>
            <a:r>
              <a:rPr lang="en-US" sz="2083">
                <a:solidFill>
                  <a:srgbClr val="000000"/>
                </a:solidFill>
                <a:latin typeface="League Spartan"/>
              </a:rPr>
              <a:t>Country B</a:t>
            </a:r>
          </a:p>
        </p:txBody>
      </p:sp>
      <p:sp>
        <p:nvSpPr>
          <p:cNvPr name="TextBox 20" id="20"/>
          <p:cNvSpPr txBox="true"/>
          <p:nvPr/>
        </p:nvSpPr>
        <p:spPr>
          <a:xfrm rot="0">
            <a:off x="6931525" y="5799096"/>
            <a:ext cx="2660356" cy="358487"/>
          </a:xfrm>
          <a:prstGeom prst="rect">
            <a:avLst/>
          </a:prstGeom>
        </p:spPr>
        <p:txBody>
          <a:bodyPr anchor="t" rtlCol="false" tIns="0" lIns="0" bIns="0" rIns="0">
            <a:spAutoFit/>
          </a:bodyPr>
          <a:lstStyle/>
          <a:p>
            <a:pPr algn="ctr">
              <a:lnSpc>
                <a:spcPts val="2916"/>
              </a:lnSpc>
            </a:pPr>
            <a:r>
              <a:rPr lang="en-US" sz="2083">
                <a:solidFill>
                  <a:srgbClr val="000000"/>
                </a:solidFill>
                <a:latin typeface="League Spartan"/>
              </a:rPr>
              <a:t>Country C</a:t>
            </a:r>
          </a:p>
        </p:txBody>
      </p:sp>
      <p:sp>
        <p:nvSpPr>
          <p:cNvPr name="TextBox 21" id="21"/>
          <p:cNvSpPr txBox="true"/>
          <p:nvPr/>
        </p:nvSpPr>
        <p:spPr>
          <a:xfrm rot="0">
            <a:off x="14536760" y="5765953"/>
            <a:ext cx="2488332" cy="328861"/>
          </a:xfrm>
          <a:prstGeom prst="rect">
            <a:avLst/>
          </a:prstGeom>
        </p:spPr>
        <p:txBody>
          <a:bodyPr anchor="t" rtlCol="false" tIns="0" lIns="0" bIns="0" rIns="0">
            <a:spAutoFit/>
          </a:bodyPr>
          <a:lstStyle/>
          <a:p>
            <a:pPr algn="ctr">
              <a:lnSpc>
                <a:spcPts val="2727"/>
              </a:lnSpc>
            </a:pPr>
            <a:r>
              <a:rPr lang="en-US" sz="1948">
                <a:solidFill>
                  <a:srgbClr val="000000"/>
                </a:solidFill>
                <a:latin typeface="League Spartan"/>
              </a:rPr>
              <a:t>Country D</a:t>
            </a:r>
          </a:p>
        </p:txBody>
      </p:sp>
      <p:sp>
        <p:nvSpPr>
          <p:cNvPr name="AutoShape 22" id="22"/>
          <p:cNvSpPr/>
          <p:nvPr/>
        </p:nvSpPr>
        <p:spPr>
          <a:xfrm rot="0">
            <a:off x="11252863" y="5973491"/>
            <a:ext cx="2716134" cy="0"/>
          </a:xfrm>
          <a:prstGeom prst="line">
            <a:avLst/>
          </a:prstGeom>
          <a:ln cap="flat" w="104775">
            <a:solidFill>
              <a:srgbClr val="000000"/>
            </a:solidFill>
            <a:prstDash val="solid"/>
            <a:headEnd type="arrow" len="sm" w="med"/>
            <a:tailEnd type="arrow" len="sm" w="med"/>
          </a:ln>
        </p:spPr>
      </p:sp>
      <p:sp>
        <p:nvSpPr>
          <p:cNvPr name="TextBox 23" id="23"/>
          <p:cNvSpPr txBox="true"/>
          <p:nvPr/>
        </p:nvSpPr>
        <p:spPr>
          <a:xfrm rot="0">
            <a:off x="5148513" y="2523499"/>
            <a:ext cx="2332973" cy="426426"/>
          </a:xfrm>
          <a:prstGeom prst="rect">
            <a:avLst/>
          </a:prstGeom>
        </p:spPr>
        <p:txBody>
          <a:bodyPr anchor="t" rtlCol="false" tIns="0" lIns="0" bIns="0" rIns="0">
            <a:spAutoFit/>
          </a:bodyPr>
          <a:lstStyle/>
          <a:p>
            <a:pPr algn="ctr">
              <a:lnSpc>
                <a:spcPts val="3271"/>
              </a:lnSpc>
            </a:pPr>
            <a:r>
              <a:rPr lang="en-US" sz="2336" u="sng">
                <a:solidFill>
                  <a:srgbClr val="0961A0"/>
                </a:solidFill>
                <a:latin typeface="Telegraf Bold"/>
              </a:rPr>
              <a:t>Customs Union</a:t>
            </a:r>
          </a:p>
        </p:txBody>
      </p:sp>
      <p:sp>
        <p:nvSpPr>
          <p:cNvPr name="TextBox 24" id="24"/>
          <p:cNvSpPr txBox="true"/>
          <p:nvPr/>
        </p:nvSpPr>
        <p:spPr>
          <a:xfrm rot="0">
            <a:off x="11363801" y="4882445"/>
            <a:ext cx="2494258" cy="800458"/>
          </a:xfrm>
          <a:prstGeom prst="rect">
            <a:avLst/>
          </a:prstGeom>
        </p:spPr>
        <p:txBody>
          <a:bodyPr anchor="t" rtlCol="false" tIns="0" lIns="0" bIns="0" rIns="0">
            <a:spAutoFit/>
          </a:bodyPr>
          <a:lstStyle/>
          <a:p>
            <a:pPr algn="ctr">
              <a:lnSpc>
                <a:spcPts val="3130"/>
              </a:lnSpc>
            </a:pPr>
            <a:r>
              <a:rPr lang="en-US" sz="2235">
                <a:solidFill>
                  <a:srgbClr val="000000"/>
                </a:solidFill>
                <a:latin typeface="Telegraf"/>
              </a:rPr>
              <a:t>Common External Policies</a:t>
            </a:r>
          </a:p>
        </p:txBody>
      </p:sp>
    </p:spTree>
  </p:cSld>
  <p:clrMapOvr>
    <a:masterClrMapping/>
  </p:clrMapOvr>
</p:sld>
</file>

<file path=ppt/slides/slide18.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pic>
        <p:nvPicPr>
          <p:cNvPr name="Picture 2" id="2"/>
          <p:cNvPicPr>
            <a:picLocks noChangeAspect="true"/>
          </p:cNvPicPr>
          <p:nvPr/>
        </p:nvPicPr>
        <p:blipFill>
          <a:blip r:embed="rId2"/>
          <a:srcRect l="0" t="0" r="0" b="0"/>
          <a:stretch>
            <a:fillRect/>
          </a:stretch>
        </p:blipFill>
        <p:spPr>
          <a:xfrm flipH="false" flipV="false" rot="0">
            <a:off x="1573291" y="3182745"/>
            <a:ext cx="15141418" cy="4824969"/>
          </a:xfrm>
          <a:prstGeom prst="rect">
            <a:avLst/>
          </a:prstGeom>
        </p:spPr>
      </p:pic>
      <p:sp>
        <p:nvSpPr>
          <p:cNvPr name="TextBox 3" id="3"/>
          <p:cNvSpPr txBox="true"/>
          <p:nvPr/>
        </p:nvSpPr>
        <p:spPr>
          <a:xfrm rot="0">
            <a:off x="1028700" y="652462"/>
            <a:ext cx="16349422" cy="923925"/>
          </a:xfrm>
          <a:prstGeom prst="rect">
            <a:avLst/>
          </a:prstGeom>
        </p:spPr>
        <p:txBody>
          <a:bodyPr anchor="t" rtlCol="false" tIns="0" lIns="0" bIns="0" rIns="0">
            <a:spAutoFit/>
          </a:bodyPr>
          <a:lstStyle/>
          <a:p>
            <a:pPr algn="ctr">
              <a:lnSpc>
                <a:spcPts val="6839"/>
              </a:lnSpc>
            </a:pPr>
            <a:r>
              <a:rPr lang="en-US" sz="7200">
                <a:solidFill>
                  <a:srgbClr val="000000"/>
                </a:solidFill>
                <a:latin typeface="League Spartan"/>
              </a:rPr>
              <a:t>Customs Union</a:t>
            </a:r>
          </a:p>
        </p:txBody>
      </p:sp>
      <p:sp>
        <p:nvSpPr>
          <p:cNvPr name="TextBox 4" id="4"/>
          <p:cNvSpPr txBox="true"/>
          <p:nvPr/>
        </p:nvSpPr>
        <p:spPr>
          <a:xfrm rot="0">
            <a:off x="-1863514" y="10088880"/>
            <a:ext cx="5784428" cy="198120"/>
          </a:xfrm>
          <a:prstGeom prst="rect">
            <a:avLst/>
          </a:prstGeom>
        </p:spPr>
        <p:txBody>
          <a:bodyPr anchor="t" rtlCol="false" tIns="0" lIns="0" bIns="0" rIns="0">
            <a:spAutoFit/>
          </a:bodyPr>
          <a:lstStyle/>
          <a:p>
            <a:pPr algn="ctr">
              <a:lnSpc>
                <a:spcPts val="1679"/>
              </a:lnSpc>
            </a:pPr>
            <a:r>
              <a:rPr lang="en-US" sz="1200">
                <a:solidFill>
                  <a:srgbClr val="000000"/>
                </a:solidFill>
                <a:latin typeface="League Spartan"/>
              </a:rPr>
              <a:t>Copyright Bananaomics</a:t>
            </a:r>
          </a:p>
        </p:txBody>
      </p:sp>
    </p:spTree>
  </p:cSld>
  <p:clrMapOvr>
    <a:masterClrMapping/>
  </p:clrMapOvr>
</p:sld>
</file>

<file path=ppt/slides/slide19.xml><?xml version="1.0" encoding="utf-8"?>
<p:sld xmlns:p="http://schemas.openxmlformats.org/presentationml/2006/main" xmlns:a="http://schemas.openxmlformats.org/drawingml/2006/main" xmlns:r="http://schemas.openxmlformats.org/officeDocument/2006/relationships">
  <p:cSld>
    <p:bg>
      <p:bgPr>
        <a:solidFill>
          <a:srgbClr val="F7F7F7"/>
        </a:solidFill>
      </p:bgPr>
    </p:bg>
    <p:spTree>
      <p:nvGrpSpPr>
        <p:cNvPr id="1" name=""/>
        <p:cNvGrpSpPr/>
        <p:nvPr/>
      </p:nvGrpSpPr>
      <p:grpSpPr>
        <a:xfrm>
          <a:off x="0" y="0"/>
          <a:ext cx="0" cy="0"/>
          <a:chOff x="0" y="0"/>
          <a:chExt cx="0" cy="0"/>
        </a:xfrm>
      </p:grpSpPr>
      <p:pic>
        <p:nvPicPr>
          <p:cNvPr name="Picture 2" id="2"/>
          <p:cNvPicPr>
            <a:picLocks noChangeAspect="true"/>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l="0" t="0" r="0" b="0"/>
          <a:stretch>
            <a:fillRect/>
          </a:stretch>
        </p:blipFill>
        <p:spPr>
          <a:xfrm flipH="false" flipV="false" rot="0">
            <a:off x="7079785" y="4368324"/>
            <a:ext cx="4114800" cy="4114800"/>
          </a:xfrm>
          <a:prstGeom prst="rect">
            <a:avLst/>
          </a:prstGeom>
        </p:spPr>
      </p:pic>
      <p:sp>
        <p:nvSpPr>
          <p:cNvPr name="TextBox 3" id="3"/>
          <p:cNvSpPr txBox="true"/>
          <p:nvPr/>
        </p:nvSpPr>
        <p:spPr>
          <a:xfrm rot="0">
            <a:off x="1028700" y="652462"/>
            <a:ext cx="16349422" cy="923925"/>
          </a:xfrm>
          <a:prstGeom prst="rect">
            <a:avLst/>
          </a:prstGeom>
        </p:spPr>
        <p:txBody>
          <a:bodyPr anchor="t" rtlCol="false" tIns="0" lIns="0" bIns="0" rIns="0">
            <a:spAutoFit/>
          </a:bodyPr>
          <a:lstStyle/>
          <a:p>
            <a:pPr algn="ctr">
              <a:lnSpc>
                <a:spcPts val="6839"/>
              </a:lnSpc>
            </a:pPr>
            <a:r>
              <a:rPr lang="en-US" sz="7200">
                <a:solidFill>
                  <a:srgbClr val="000000"/>
                </a:solidFill>
                <a:latin typeface="League Spartan"/>
              </a:rPr>
              <a:t>Common Market</a:t>
            </a:r>
          </a:p>
        </p:txBody>
      </p:sp>
      <p:sp>
        <p:nvSpPr>
          <p:cNvPr name="TextBox 4" id="4"/>
          <p:cNvSpPr txBox="true"/>
          <p:nvPr/>
        </p:nvSpPr>
        <p:spPr>
          <a:xfrm rot="0">
            <a:off x="-1863514" y="10088880"/>
            <a:ext cx="5784428" cy="198120"/>
          </a:xfrm>
          <a:prstGeom prst="rect">
            <a:avLst/>
          </a:prstGeom>
        </p:spPr>
        <p:txBody>
          <a:bodyPr anchor="t" rtlCol="false" tIns="0" lIns="0" bIns="0" rIns="0">
            <a:spAutoFit/>
          </a:bodyPr>
          <a:lstStyle/>
          <a:p>
            <a:pPr algn="ctr">
              <a:lnSpc>
                <a:spcPts val="1679"/>
              </a:lnSpc>
            </a:pPr>
            <a:r>
              <a:rPr lang="en-US" sz="1200">
                <a:solidFill>
                  <a:srgbClr val="000000"/>
                </a:solidFill>
                <a:latin typeface="League Spartan"/>
              </a:rPr>
              <a:t>Copyright Bananaomics</a:t>
            </a:r>
          </a:p>
        </p:txBody>
      </p:sp>
      <p:sp>
        <p:nvSpPr>
          <p:cNvPr name="TextBox 5" id="5"/>
          <p:cNvSpPr txBox="true"/>
          <p:nvPr/>
        </p:nvSpPr>
        <p:spPr>
          <a:xfrm rot="0">
            <a:off x="896248" y="1929156"/>
            <a:ext cx="16481874" cy="1486280"/>
          </a:xfrm>
          <a:prstGeom prst="rect">
            <a:avLst/>
          </a:prstGeom>
        </p:spPr>
        <p:txBody>
          <a:bodyPr anchor="t" rtlCol="false" tIns="0" lIns="0" bIns="0" rIns="0">
            <a:spAutoFit/>
          </a:bodyPr>
          <a:lstStyle/>
          <a:p>
            <a:pPr algn="ctr">
              <a:lnSpc>
                <a:spcPts val="6042"/>
              </a:lnSpc>
            </a:pPr>
            <a:r>
              <a:rPr lang="en-US" sz="2850">
                <a:solidFill>
                  <a:srgbClr val="000000"/>
                </a:solidFill>
                <a:latin typeface="Telegraf"/>
              </a:rPr>
              <a:t>When a group of countries agree not only to free trade of goods and services but also to free movement of capital and labour.</a:t>
            </a:r>
          </a:p>
        </p:txBody>
      </p:sp>
      <p:sp>
        <p:nvSpPr>
          <p:cNvPr name="TextBox 6" id="6"/>
          <p:cNvSpPr txBox="true"/>
          <p:nvPr/>
        </p:nvSpPr>
        <p:spPr>
          <a:xfrm rot="0">
            <a:off x="903063" y="8850934"/>
            <a:ext cx="16481874" cy="724280"/>
          </a:xfrm>
          <a:prstGeom prst="rect">
            <a:avLst/>
          </a:prstGeom>
        </p:spPr>
        <p:txBody>
          <a:bodyPr anchor="t" rtlCol="false" tIns="0" lIns="0" bIns="0" rIns="0">
            <a:spAutoFit/>
          </a:bodyPr>
          <a:lstStyle/>
          <a:p>
            <a:pPr algn="ctr">
              <a:lnSpc>
                <a:spcPts val="6042"/>
              </a:lnSpc>
            </a:pPr>
            <a:r>
              <a:rPr lang="en-US" sz="2850">
                <a:solidFill>
                  <a:srgbClr val="000000"/>
                </a:solidFill>
                <a:latin typeface="Telegraf"/>
              </a:rPr>
              <a:t>Examples: European Union (EU)</a:t>
            </a:r>
          </a:p>
        </p:txBody>
      </p:sp>
    </p:spTree>
  </p:cSld>
  <p:clrMapOvr>
    <a:masterClrMapping/>
  </p:clrMapOvr>
</p:sld>
</file>

<file path=ppt/slides/slide2.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TextBox 2" id="2"/>
          <p:cNvSpPr txBox="true"/>
          <p:nvPr/>
        </p:nvSpPr>
        <p:spPr>
          <a:xfrm rot="0">
            <a:off x="-1863514" y="10069830"/>
            <a:ext cx="5784428" cy="217170"/>
          </a:xfrm>
          <a:prstGeom prst="rect">
            <a:avLst/>
          </a:prstGeom>
        </p:spPr>
        <p:txBody>
          <a:bodyPr anchor="t" rtlCol="false" tIns="0" lIns="0" bIns="0" rIns="0">
            <a:spAutoFit/>
          </a:bodyPr>
          <a:lstStyle/>
          <a:p>
            <a:pPr algn="ctr">
              <a:lnSpc>
                <a:spcPts val="1679"/>
              </a:lnSpc>
            </a:pPr>
            <a:r>
              <a:rPr lang="en-US" sz="1200">
                <a:solidFill>
                  <a:srgbClr val="000000"/>
                </a:solidFill>
                <a:latin typeface="Arimo"/>
              </a:rPr>
              <a:t>Copyright Bananaomics</a:t>
            </a:r>
          </a:p>
        </p:txBody>
      </p:sp>
      <p:pic>
        <p:nvPicPr>
          <p:cNvPr name="Picture 3" id="3"/>
          <p:cNvPicPr>
            <a:picLocks noChangeAspect="true"/>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l="0" t="0" r="0" b="0"/>
          <a:stretch>
            <a:fillRect/>
          </a:stretch>
        </p:blipFill>
        <p:spPr>
          <a:xfrm flipH="false" flipV="false" rot="0">
            <a:off x="6205276" y="795804"/>
            <a:ext cx="5758626" cy="4114800"/>
          </a:xfrm>
          <a:prstGeom prst="rect">
            <a:avLst/>
          </a:prstGeom>
        </p:spPr>
      </p:pic>
      <p:sp>
        <p:nvSpPr>
          <p:cNvPr name="TextBox 4" id="4"/>
          <p:cNvSpPr txBox="true"/>
          <p:nvPr/>
        </p:nvSpPr>
        <p:spPr>
          <a:xfrm rot="0">
            <a:off x="909878" y="5840651"/>
            <a:ext cx="16349422" cy="1554353"/>
          </a:xfrm>
          <a:prstGeom prst="rect">
            <a:avLst/>
          </a:prstGeom>
        </p:spPr>
        <p:txBody>
          <a:bodyPr anchor="t" rtlCol="false" tIns="0" lIns="0" bIns="0" rIns="0">
            <a:spAutoFit/>
          </a:bodyPr>
          <a:lstStyle/>
          <a:p>
            <a:pPr algn="ctr">
              <a:lnSpc>
                <a:spcPts val="6255"/>
              </a:lnSpc>
            </a:pPr>
            <a:r>
              <a:rPr lang="en-US" sz="4599" spc="-229">
                <a:solidFill>
                  <a:srgbClr val="000000"/>
                </a:solidFill>
                <a:latin typeface="League Spartan"/>
              </a:rPr>
              <a:t>How do you think countries start to trade? What do you think is the best way to increase trade?</a:t>
            </a:r>
          </a:p>
        </p:txBody>
      </p:sp>
    </p:spTree>
  </p:cSld>
  <p:clrMapOvr>
    <a:masterClrMapping/>
  </p:clrMapOvr>
</p:sld>
</file>

<file path=ppt/slides/slide20.xml><?xml version="1.0" encoding="utf-8"?>
<p:sld xmlns:p="http://schemas.openxmlformats.org/presentationml/2006/main" xmlns:a="http://schemas.openxmlformats.org/drawingml/2006/main" xmlns:r="http://schemas.openxmlformats.org/officeDocument/2006/relationships">
  <p:cSld>
    <p:bg>
      <p:bgPr>
        <a:solidFill>
          <a:srgbClr val="F7F7F7"/>
        </a:solidFill>
      </p:bgPr>
    </p:bg>
    <p:spTree>
      <p:nvGrpSpPr>
        <p:cNvPr id="1" name=""/>
        <p:cNvGrpSpPr/>
        <p:nvPr/>
      </p:nvGrpSpPr>
      <p:grpSpPr>
        <a:xfrm>
          <a:off x="0" y="0"/>
          <a:ext cx="0" cy="0"/>
          <a:chOff x="0" y="0"/>
          <a:chExt cx="0" cy="0"/>
        </a:xfrm>
      </p:grpSpPr>
      <p:pic>
        <p:nvPicPr>
          <p:cNvPr name="Picture 2" id="2">
            <a:hlinkClick r:id="rId4" tooltip="https://youtu.be/O37yJBFRrfg"/>
          </p:cNvPr>
          <p:cNvPicPr>
            <a:picLocks noChangeAspect="true"/>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l="0" t="0" r="0" b="0"/>
          <a:stretch>
            <a:fillRect/>
          </a:stretch>
        </p:blipFill>
        <p:spPr>
          <a:xfrm flipH="false" flipV="false" rot="0">
            <a:off x="6220519" y="3086100"/>
            <a:ext cx="5846963" cy="4114800"/>
          </a:xfrm>
          <a:prstGeom prst="rect">
            <a:avLst/>
          </a:prstGeom>
        </p:spPr>
      </p:pic>
      <p:sp>
        <p:nvSpPr>
          <p:cNvPr name="TextBox 3" id="3"/>
          <p:cNvSpPr txBox="true"/>
          <p:nvPr/>
        </p:nvSpPr>
        <p:spPr>
          <a:xfrm rot="0">
            <a:off x="1028700" y="652462"/>
            <a:ext cx="16349422" cy="923925"/>
          </a:xfrm>
          <a:prstGeom prst="rect">
            <a:avLst/>
          </a:prstGeom>
        </p:spPr>
        <p:txBody>
          <a:bodyPr anchor="t" rtlCol="false" tIns="0" lIns="0" bIns="0" rIns="0">
            <a:spAutoFit/>
          </a:bodyPr>
          <a:lstStyle/>
          <a:p>
            <a:pPr algn="ctr">
              <a:lnSpc>
                <a:spcPts val="6839"/>
              </a:lnSpc>
            </a:pPr>
            <a:r>
              <a:rPr lang="en-US" sz="7200" spc="-359">
                <a:solidFill>
                  <a:srgbClr val="000000"/>
                </a:solidFill>
                <a:latin typeface="League Spartan"/>
              </a:rPr>
              <a:t>What is the EU?</a:t>
            </a:r>
          </a:p>
        </p:txBody>
      </p:sp>
      <p:sp>
        <p:nvSpPr>
          <p:cNvPr name="TextBox 4" id="4"/>
          <p:cNvSpPr txBox="true"/>
          <p:nvPr/>
        </p:nvSpPr>
        <p:spPr>
          <a:xfrm rot="0">
            <a:off x="-1863514" y="10088880"/>
            <a:ext cx="5784428" cy="198120"/>
          </a:xfrm>
          <a:prstGeom prst="rect">
            <a:avLst/>
          </a:prstGeom>
        </p:spPr>
        <p:txBody>
          <a:bodyPr anchor="t" rtlCol="false" tIns="0" lIns="0" bIns="0" rIns="0">
            <a:spAutoFit/>
          </a:bodyPr>
          <a:lstStyle/>
          <a:p>
            <a:pPr algn="ctr">
              <a:lnSpc>
                <a:spcPts val="1679"/>
              </a:lnSpc>
            </a:pPr>
            <a:r>
              <a:rPr lang="en-US" sz="1200">
                <a:solidFill>
                  <a:srgbClr val="000000"/>
                </a:solidFill>
                <a:latin typeface="League Spartan"/>
              </a:rPr>
              <a:t>Copyright Bananaomics</a:t>
            </a:r>
          </a:p>
        </p:txBody>
      </p:sp>
      <p:sp>
        <p:nvSpPr>
          <p:cNvPr name="TextBox 5" id="5"/>
          <p:cNvSpPr txBox="true"/>
          <p:nvPr/>
        </p:nvSpPr>
        <p:spPr>
          <a:xfrm rot="0">
            <a:off x="6311197" y="7739424"/>
            <a:ext cx="5784428" cy="240665"/>
          </a:xfrm>
          <a:prstGeom prst="rect">
            <a:avLst/>
          </a:prstGeom>
        </p:spPr>
        <p:txBody>
          <a:bodyPr anchor="t" rtlCol="false" tIns="0" lIns="0" bIns="0" rIns="0">
            <a:spAutoFit/>
          </a:bodyPr>
          <a:lstStyle/>
          <a:p>
            <a:pPr algn="ctr">
              <a:lnSpc>
                <a:spcPts val="1959"/>
              </a:lnSpc>
            </a:pPr>
            <a:r>
              <a:rPr lang="en-US" sz="1399">
                <a:solidFill>
                  <a:srgbClr val="000000"/>
                </a:solidFill>
                <a:latin typeface="League Spartan"/>
              </a:rPr>
              <a:t>The European Union Explained - CGP Grey</a:t>
            </a:r>
          </a:p>
        </p:txBody>
      </p:sp>
    </p:spTree>
  </p:cSld>
  <p:clrMapOvr>
    <a:masterClrMapping/>
  </p:clrMapOvr>
</p:sld>
</file>

<file path=ppt/slides/slide21.xml><?xml version="1.0" encoding="utf-8"?>
<p:sld xmlns:p="http://schemas.openxmlformats.org/presentationml/2006/main" xmlns:a="http://schemas.openxmlformats.org/drawingml/2006/main">
  <p:cSld>
    <p:bg>
      <p:bgPr>
        <a:solidFill>
          <a:srgbClr val="F7F7F7"/>
        </a:solidFill>
      </p:bgPr>
    </p:bg>
    <p:spTree>
      <p:nvGrpSpPr>
        <p:cNvPr id="1" name=""/>
        <p:cNvGrpSpPr/>
        <p:nvPr/>
      </p:nvGrpSpPr>
      <p:grpSpPr>
        <a:xfrm>
          <a:off x="0" y="0"/>
          <a:ext cx="0" cy="0"/>
          <a:chOff x="0" y="0"/>
          <a:chExt cx="0" cy="0"/>
        </a:xfrm>
      </p:grpSpPr>
      <p:sp>
        <p:nvSpPr>
          <p:cNvPr name="TextBox 2" id="2"/>
          <p:cNvSpPr txBox="true"/>
          <p:nvPr/>
        </p:nvSpPr>
        <p:spPr>
          <a:xfrm rot="0">
            <a:off x="1028700" y="652462"/>
            <a:ext cx="16349422" cy="923925"/>
          </a:xfrm>
          <a:prstGeom prst="rect">
            <a:avLst/>
          </a:prstGeom>
        </p:spPr>
        <p:txBody>
          <a:bodyPr anchor="t" rtlCol="false" tIns="0" lIns="0" bIns="0" rIns="0">
            <a:spAutoFit/>
          </a:bodyPr>
          <a:lstStyle/>
          <a:p>
            <a:pPr algn="ctr">
              <a:lnSpc>
                <a:spcPts val="6839"/>
              </a:lnSpc>
            </a:pPr>
            <a:r>
              <a:rPr lang="en-US" sz="7200" spc="-359">
                <a:solidFill>
                  <a:srgbClr val="000000"/>
                </a:solidFill>
                <a:latin typeface="League Spartan"/>
              </a:rPr>
              <a:t>Common Market Diagram</a:t>
            </a:r>
          </a:p>
        </p:txBody>
      </p:sp>
      <p:sp>
        <p:nvSpPr>
          <p:cNvPr name="TextBox 3" id="3"/>
          <p:cNvSpPr txBox="true"/>
          <p:nvPr/>
        </p:nvSpPr>
        <p:spPr>
          <a:xfrm rot="0">
            <a:off x="-1863514" y="10088880"/>
            <a:ext cx="5784428" cy="198120"/>
          </a:xfrm>
          <a:prstGeom prst="rect">
            <a:avLst/>
          </a:prstGeom>
        </p:spPr>
        <p:txBody>
          <a:bodyPr anchor="t" rtlCol="false" tIns="0" lIns="0" bIns="0" rIns="0">
            <a:spAutoFit/>
          </a:bodyPr>
          <a:lstStyle/>
          <a:p>
            <a:pPr algn="ctr">
              <a:lnSpc>
                <a:spcPts val="1679"/>
              </a:lnSpc>
            </a:pPr>
            <a:r>
              <a:rPr lang="en-US" sz="1200">
                <a:solidFill>
                  <a:srgbClr val="000000"/>
                </a:solidFill>
                <a:latin typeface="League Spartan"/>
              </a:rPr>
              <a:t>Copyright Bananaomics</a:t>
            </a:r>
          </a:p>
        </p:txBody>
      </p:sp>
      <p:grpSp>
        <p:nvGrpSpPr>
          <p:cNvPr name="Group 4" id="4"/>
          <p:cNvGrpSpPr>
            <a:grpSpLocks noChangeAspect="true"/>
          </p:cNvGrpSpPr>
          <p:nvPr/>
        </p:nvGrpSpPr>
        <p:grpSpPr>
          <a:xfrm rot="0">
            <a:off x="1656530" y="1735939"/>
            <a:ext cx="8415675" cy="8415675"/>
            <a:chOff x="0" y="0"/>
            <a:chExt cx="6355080" cy="6355080"/>
          </a:xfrm>
        </p:grpSpPr>
        <p:sp>
          <p:nvSpPr>
            <p:cNvPr name="Freeform 5" id="5"/>
            <p:cNvSpPr/>
            <p:nvPr/>
          </p:nvSpPr>
          <p:spPr>
            <a:xfrm>
              <a:off x="0" y="0"/>
              <a:ext cx="6355080" cy="6355080"/>
            </a:xfrm>
            <a:custGeom>
              <a:avLst/>
              <a:gdLst/>
              <a:ahLst/>
              <a:cxnLst/>
              <a:rect r="r" b="b" t="t" l="l"/>
              <a:pathLst>
                <a:path h="6355080" w="6355080">
                  <a:moveTo>
                    <a:pt x="3177540" y="6355080"/>
                  </a:moveTo>
                  <a:cubicBezTo>
                    <a:pt x="2329180" y="6355080"/>
                    <a:pt x="1530350" y="6024880"/>
                    <a:pt x="930910" y="5424170"/>
                  </a:cubicBezTo>
                  <a:cubicBezTo>
                    <a:pt x="330200" y="4824730"/>
                    <a:pt x="0" y="4025900"/>
                    <a:pt x="0" y="3177540"/>
                  </a:cubicBezTo>
                  <a:cubicBezTo>
                    <a:pt x="0" y="2329180"/>
                    <a:pt x="330200" y="1530350"/>
                    <a:pt x="930910" y="930910"/>
                  </a:cubicBezTo>
                  <a:cubicBezTo>
                    <a:pt x="1530350" y="330200"/>
                    <a:pt x="2329180" y="0"/>
                    <a:pt x="3177540" y="0"/>
                  </a:cubicBezTo>
                  <a:cubicBezTo>
                    <a:pt x="4025900" y="0"/>
                    <a:pt x="4824730" y="330200"/>
                    <a:pt x="5424170" y="930910"/>
                  </a:cubicBezTo>
                  <a:cubicBezTo>
                    <a:pt x="6024880" y="1531620"/>
                    <a:pt x="6355080" y="2329180"/>
                    <a:pt x="6355080" y="3177540"/>
                  </a:cubicBezTo>
                  <a:cubicBezTo>
                    <a:pt x="6355080" y="4025900"/>
                    <a:pt x="6024880" y="4824730"/>
                    <a:pt x="5424170" y="5424170"/>
                  </a:cubicBezTo>
                  <a:cubicBezTo>
                    <a:pt x="4824730" y="6024880"/>
                    <a:pt x="4025900" y="6355080"/>
                    <a:pt x="3177540" y="6355080"/>
                  </a:cubicBezTo>
                  <a:close/>
                  <a:moveTo>
                    <a:pt x="3177540" y="190500"/>
                  </a:moveTo>
                  <a:cubicBezTo>
                    <a:pt x="2379980" y="190500"/>
                    <a:pt x="1629410" y="501650"/>
                    <a:pt x="1065530" y="1065530"/>
                  </a:cubicBezTo>
                  <a:cubicBezTo>
                    <a:pt x="501650" y="1629410"/>
                    <a:pt x="190500" y="2379980"/>
                    <a:pt x="190500" y="3177540"/>
                  </a:cubicBezTo>
                  <a:cubicBezTo>
                    <a:pt x="190500" y="3975100"/>
                    <a:pt x="501650" y="4725670"/>
                    <a:pt x="1065530" y="5289550"/>
                  </a:cubicBezTo>
                  <a:cubicBezTo>
                    <a:pt x="1629410" y="5853430"/>
                    <a:pt x="2379980" y="6164580"/>
                    <a:pt x="3177540" y="6164580"/>
                  </a:cubicBezTo>
                  <a:cubicBezTo>
                    <a:pt x="3975100" y="6164580"/>
                    <a:pt x="4725670" y="5853430"/>
                    <a:pt x="5289550" y="5289550"/>
                  </a:cubicBezTo>
                  <a:cubicBezTo>
                    <a:pt x="5853430" y="4725670"/>
                    <a:pt x="6164580" y="3975100"/>
                    <a:pt x="6164580" y="3177540"/>
                  </a:cubicBezTo>
                  <a:cubicBezTo>
                    <a:pt x="6164580" y="2379980"/>
                    <a:pt x="5853430" y="1629410"/>
                    <a:pt x="5289550" y="1065530"/>
                  </a:cubicBezTo>
                  <a:cubicBezTo>
                    <a:pt x="4725670" y="501650"/>
                    <a:pt x="3975100" y="190500"/>
                    <a:pt x="3177540" y="190500"/>
                  </a:cubicBezTo>
                  <a:close/>
                </a:path>
              </a:pathLst>
            </a:custGeom>
            <a:solidFill>
              <a:srgbClr val="0961A0"/>
            </a:solidFill>
          </p:spPr>
        </p:sp>
      </p:grpSp>
      <p:sp>
        <p:nvSpPr>
          <p:cNvPr name="AutoShape 6" id="6"/>
          <p:cNvSpPr/>
          <p:nvPr/>
        </p:nvSpPr>
        <p:spPr>
          <a:xfrm rot="0">
            <a:off x="5148024" y="4495400"/>
            <a:ext cx="1555532" cy="0"/>
          </a:xfrm>
          <a:prstGeom prst="line">
            <a:avLst/>
          </a:prstGeom>
          <a:ln cap="flat" w="38100">
            <a:solidFill>
              <a:srgbClr val="000000"/>
            </a:solidFill>
            <a:prstDash val="solid"/>
            <a:headEnd type="arrow" len="sm" w="med"/>
            <a:tailEnd type="arrow" len="sm" w="med"/>
          </a:ln>
        </p:spPr>
      </p:sp>
      <p:sp>
        <p:nvSpPr>
          <p:cNvPr name="AutoShape 7" id="7"/>
          <p:cNvSpPr/>
          <p:nvPr/>
        </p:nvSpPr>
        <p:spPr>
          <a:xfrm rot="-3127663">
            <a:off x="6735609" y="6825669"/>
            <a:ext cx="1453333" cy="0"/>
          </a:xfrm>
          <a:prstGeom prst="line">
            <a:avLst/>
          </a:prstGeom>
          <a:ln cap="flat" w="38100">
            <a:solidFill>
              <a:srgbClr val="000000"/>
            </a:solidFill>
            <a:prstDash val="solid"/>
            <a:headEnd type="arrow" len="sm" w="med"/>
            <a:tailEnd type="arrow" len="sm" w="med"/>
          </a:ln>
        </p:spPr>
      </p:sp>
      <p:grpSp>
        <p:nvGrpSpPr>
          <p:cNvPr name="Group 8" id="8"/>
          <p:cNvGrpSpPr/>
          <p:nvPr/>
        </p:nvGrpSpPr>
        <p:grpSpPr>
          <a:xfrm rot="0">
            <a:off x="14504127" y="5307492"/>
            <a:ext cx="1802353" cy="1802353"/>
            <a:chOff x="0" y="0"/>
            <a:chExt cx="1913890" cy="1913890"/>
          </a:xfrm>
        </p:grpSpPr>
        <p:sp>
          <p:nvSpPr>
            <p:cNvPr name="Freeform 9" id="9"/>
            <p:cNvSpPr/>
            <p:nvPr/>
          </p:nvSpPr>
          <p:spPr>
            <a:xfrm>
              <a:off x="0" y="0"/>
              <a:ext cx="1913890" cy="1913890"/>
            </a:xfrm>
            <a:custGeom>
              <a:avLst/>
              <a:gdLst/>
              <a:ahLst/>
              <a:cxnLst/>
              <a:rect r="r" b="b" t="t" l="l"/>
              <a:pathLst>
                <a:path h="1913890" w="1913890">
                  <a:moveTo>
                    <a:pt x="1789430" y="1913890"/>
                  </a:moveTo>
                  <a:lnTo>
                    <a:pt x="124460" y="1913890"/>
                  </a:lnTo>
                  <a:cubicBezTo>
                    <a:pt x="55880" y="1913890"/>
                    <a:pt x="0" y="1858010"/>
                    <a:pt x="0" y="1789430"/>
                  </a:cubicBezTo>
                  <a:lnTo>
                    <a:pt x="0" y="124460"/>
                  </a:lnTo>
                  <a:cubicBezTo>
                    <a:pt x="0" y="55880"/>
                    <a:pt x="55880" y="0"/>
                    <a:pt x="124460" y="0"/>
                  </a:cubicBezTo>
                  <a:lnTo>
                    <a:pt x="1789430" y="0"/>
                  </a:lnTo>
                  <a:cubicBezTo>
                    <a:pt x="1858010" y="0"/>
                    <a:pt x="1913890" y="55880"/>
                    <a:pt x="1913890" y="124460"/>
                  </a:cubicBezTo>
                  <a:lnTo>
                    <a:pt x="1913890" y="1789430"/>
                  </a:lnTo>
                  <a:cubicBezTo>
                    <a:pt x="1913890" y="1858010"/>
                    <a:pt x="1858010" y="1913890"/>
                    <a:pt x="1789430" y="1913890"/>
                  </a:cubicBezTo>
                  <a:close/>
                </a:path>
              </a:pathLst>
            </a:custGeom>
            <a:solidFill>
              <a:srgbClr val="32A566"/>
            </a:solidFill>
          </p:spPr>
        </p:sp>
      </p:grpSp>
      <p:sp>
        <p:nvSpPr>
          <p:cNvPr name="TextBox 10" id="10"/>
          <p:cNvSpPr txBox="true"/>
          <p:nvPr/>
        </p:nvSpPr>
        <p:spPr>
          <a:xfrm rot="0">
            <a:off x="4415408" y="5216304"/>
            <a:ext cx="3020764" cy="1736071"/>
          </a:xfrm>
          <a:prstGeom prst="rect">
            <a:avLst/>
          </a:prstGeom>
        </p:spPr>
        <p:txBody>
          <a:bodyPr anchor="t" rtlCol="false" tIns="0" lIns="0" bIns="0" rIns="0">
            <a:spAutoFit/>
          </a:bodyPr>
          <a:lstStyle/>
          <a:p>
            <a:pPr algn="ctr">
              <a:lnSpc>
                <a:spcPts val="3432"/>
              </a:lnSpc>
            </a:pPr>
            <a:r>
              <a:rPr lang="en-US" sz="2451">
                <a:solidFill>
                  <a:srgbClr val="000000"/>
                </a:solidFill>
                <a:latin typeface="Telegraf"/>
              </a:rPr>
              <a:t>Free Trade Area </a:t>
            </a:r>
          </a:p>
          <a:p>
            <a:pPr algn="ctr">
              <a:lnSpc>
                <a:spcPts val="3432"/>
              </a:lnSpc>
            </a:pPr>
            <a:r>
              <a:rPr lang="en-US" sz="2451">
                <a:solidFill>
                  <a:srgbClr val="000000"/>
                </a:solidFill>
                <a:latin typeface="Telegraf"/>
              </a:rPr>
              <a:t>&amp;</a:t>
            </a:r>
          </a:p>
          <a:p>
            <a:pPr algn="ctr">
              <a:lnSpc>
                <a:spcPts val="3432"/>
              </a:lnSpc>
            </a:pPr>
            <a:r>
              <a:rPr lang="en-US" sz="2451">
                <a:solidFill>
                  <a:srgbClr val="000000"/>
                </a:solidFill>
                <a:latin typeface="Telegraf"/>
              </a:rPr>
              <a:t>Free Flow of FOP (Labor &amp; Capital)</a:t>
            </a:r>
          </a:p>
        </p:txBody>
      </p:sp>
      <p:grpSp>
        <p:nvGrpSpPr>
          <p:cNvPr name="Group 11" id="11"/>
          <p:cNvGrpSpPr/>
          <p:nvPr/>
        </p:nvGrpSpPr>
        <p:grpSpPr>
          <a:xfrm rot="0">
            <a:off x="2041279" y="4071069"/>
            <a:ext cx="2723729" cy="1926955"/>
            <a:chOff x="0" y="0"/>
            <a:chExt cx="3631639" cy="2569273"/>
          </a:xfrm>
        </p:grpSpPr>
        <p:grpSp>
          <p:nvGrpSpPr>
            <p:cNvPr name="Group 12" id="12"/>
            <p:cNvGrpSpPr/>
            <p:nvPr/>
          </p:nvGrpSpPr>
          <p:grpSpPr>
            <a:xfrm rot="0">
              <a:off x="573521" y="0"/>
              <a:ext cx="2569273" cy="2569273"/>
              <a:chOff x="0" y="0"/>
              <a:chExt cx="1913890" cy="1913890"/>
            </a:xfrm>
          </p:grpSpPr>
          <p:sp>
            <p:nvSpPr>
              <p:cNvPr name="Freeform 13" id="13"/>
              <p:cNvSpPr/>
              <p:nvPr/>
            </p:nvSpPr>
            <p:spPr>
              <a:xfrm>
                <a:off x="0" y="0"/>
                <a:ext cx="1913890" cy="1913890"/>
              </a:xfrm>
              <a:custGeom>
                <a:avLst/>
                <a:gdLst/>
                <a:ahLst/>
                <a:cxnLst/>
                <a:rect r="r" b="b" t="t" l="l"/>
                <a:pathLst>
                  <a:path h="1913890" w="1913890">
                    <a:moveTo>
                      <a:pt x="1789430" y="1913890"/>
                    </a:moveTo>
                    <a:lnTo>
                      <a:pt x="124460" y="1913890"/>
                    </a:lnTo>
                    <a:cubicBezTo>
                      <a:pt x="55880" y="1913890"/>
                      <a:pt x="0" y="1858010"/>
                      <a:pt x="0" y="1789430"/>
                    </a:cubicBezTo>
                    <a:lnTo>
                      <a:pt x="0" y="124460"/>
                    </a:lnTo>
                    <a:cubicBezTo>
                      <a:pt x="0" y="55880"/>
                      <a:pt x="55880" y="0"/>
                      <a:pt x="124460" y="0"/>
                    </a:cubicBezTo>
                    <a:lnTo>
                      <a:pt x="1789430" y="0"/>
                    </a:lnTo>
                    <a:cubicBezTo>
                      <a:pt x="1858010" y="0"/>
                      <a:pt x="1913890" y="55880"/>
                      <a:pt x="1913890" y="124460"/>
                    </a:cubicBezTo>
                    <a:lnTo>
                      <a:pt x="1913890" y="1789430"/>
                    </a:lnTo>
                    <a:cubicBezTo>
                      <a:pt x="1913890" y="1858010"/>
                      <a:pt x="1858010" y="1913890"/>
                      <a:pt x="1789430" y="1913890"/>
                    </a:cubicBezTo>
                    <a:close/>
                  </a:path>
                </a:pathLst>
              </a:custGeom>
              <a:solidFill>
                <a:srgbClr val="F28F4B"/>
              </a:solidFill>
            </p:spPr>
          </p:sp>
        </p:grpSp>
        <p:sp>
          <p:nvSpPr>
            <p:cNvPr name="TextBox 14" id="14"/>
            <p:cNvSpPr txBox="true"/>
            <p:nvPr/>
          </p:nvSpPr>
          <p:spPr>
            <a:xfrm rot="0">
              <a:off x="0" y="977356"/>
              <a:ext cx="3631639" cy="462456"/>
            </a:xfrm>
            <a:prstGeom prst="rect">
              <a:avLst/>
            </a:prstGeom>
          </p:spPr>
          <p:txBody>
            <a:bodyPr anchor="t" rtlCol="false" tIns="0" lIns="0" bIns="0" rIns="0">
              <a:spAutoFit/>
            </a:bodyPr>
            <a:lstStyle/>
            <a:p>
              <a:pPr algn="ctr">
                <a:lnSpc>
                  <a:spcPts val="2985"/>
                </a:lnSpc>
              </a:pPr>
              <a:r>
                <a:rPr lang="en-US" sz="2132">
                  <a:solidFill>
                    <a:srgbClr val="000000"/>
                  </a:solidFill>
                  <a:latin typeface="League Spartan"/>
                </a:rPr>
                <a:t>Country A</a:t>
              </a:r>
            </a:p>
          </p:txBody>
        </p:sp>
      </p:grpSp>
      <p:grpSp>
        <p:nvGrpSpPr>
          <p:cNvPr name="Group 15" id="15"/>
          <p:cNvGrpSpPr/>
          <p:nvPr/>
        </p:nvGrpSpPr>
        <p:grpSpPr>
          <a:xfrm rot="0">
            <a:off x="4547768" y="7717412"/>
            <a:ext cx="2723729" cy="1926955"/>
            <a:chOff x="0" y="0"/>
            <a:chExt cx="3631639" cy="2569273"/>
          </a:xfrm>
        </p:grpSpPr>
        <p:grpSp>
          <p:nvGrpSpPr>
            <p:cNvPr name="Group 16" id="16"/>
            <p:cNvGrpSpPr/>
            <p:nvPr/>
          </p:nvGrpSpPr>
          <p:grpSpPr>
            <a:xfrm rot="0">
              <a:off x="573521" y="0"/>
              <a:ext cx="2569273" cy="2569273"/>
              <a:chOff x="0" y="0"/>
              <a:chExt cx="1913890" cy="1913890"/>
            </a:xfrm>
          </p:grpSpPr>
          <p:sp>
            <p:nvSpPr>
              <p:cNvPr name="Freeform 17" id="17"/>
              <p:cNvSpPr/>
              <p:nvPr/>
            </p:nvSpPr>
            <p:spPr>
              <a:xfrm>
                <a:off x="0" y="0"/>
                <a:ext cx="1913890" cy="1913890"/>
              </a:xfrm>
              <a:custGeom>
                <a:avLst/>
                <a:gdLst/>
                <a:ahLst/>
                <a:cxnLst/>
                <a:rect r="r" b="b" t="t" l="l"/>
                <a:pathLst>
                  <a:path h="1913890" w="1913890">
                    <a:moveTo>
                      <a:pt x="1789430" y="1913890"/>
                    </a:moveTo>
                    <a:lnTo>
                      <a:pt x="124460" y="1913890"/>
                    </a:lnTo>
                    <a:cubicBezTo>
                      <a:pt x="55880" y="1913890"/>
                      <a:pt x="0" y="1858010"/>
                      <a:pt x="0" y="1789430"/>
                    </a:cubicBezTo>
                    <a:lnTo>
                      <a:pt x="0" y="124460"/>
                    </a:lnTo>
                    <a:cubicBezTo>
                      <a:pt x="0" y="55880"/>
                      <a:pt x="55880" y="0"/>
                      <a:pt x="124460" y="0"/>
                    </a:cubicBezTo>
                    <a:lnTo>
                      <a:pt x="1789430" y="0"/>
                    </a:lnTo>
                    <a:cubicBezTo>
                      <a:pt x="1858010" y="0"/>
                      <a:pt x="1913890" y="55880"/>
                      <a:pt x="1913890" y="124460"/>
                    </a:cubicBezTo>
                    <a:lnTo>
                      <a:pt x="1913890" y="1789430"/>
                    </a:lnTo>
                    <a:cubicBezTo>
                      <a:pt x="1913890" y="1858010"/>
                      <a:pt x="1858010" y="1913890"/>
                      <a:pt x="1789430" y="1913890"/>
                    </a:cubicBezTo>
                    <a:close/>
                  </a:path>
                </a:pathLst>
              </a:custGeom>
              <a:solidFill>
                <a:srgbClr val="F28F4B"/>
              </a:solidFill>
            </p:spPr>
          </p:sp>
        </p:grpSp>
        <p:sp>
          <p:nvSpPr>
            <p:cNvPr name="TextBox 18" id="18"/>
            <p:cNvSpPr txBox="true"/>
            <p:nvPr/>
          </p:nvSpPr>
          <p:spPr>
            <a:xfrm rot="0">
              <a:off x="0" y="1036404"/>
              <a:ext cx="3631639" cy="462456"/>
            </a:xfrm>
            <a:prstGeom prst="rect">
              <a:avLst/>
            </a:prstGeom>
          </p:spPr>
          <p:txBody>
            <a:bodyPr anchor="t" rtlCol="false" tIns="0" lIns="0" bIns="0" rIns="0">
              <a:spAutoFit/>
            </a:bodyPr>
            <a:lstStyle/>
            <a:p>
              <a:pPr algn="ctr">
                <a:lnSpc>
                  <a:spcPts val="2985"/>
                </a:lnSpc>
              </a:pPr>
              <a:r>
                <a:rPr lang="en-US" sz="2132">
                  <a:solidFill>
                    <a:srgbClr val="000000"/>
                  </a:solidFill>
                  <a:latin typeface="League Spartan"/>
                </a:rPr>
                <a:t>Country B</a:t>
              </a:r>
            </a:p>
          </p:txBody>
        </p:sp>
      </p:grpSp>
      <p:grpSp>
        <p:nvGrpSpPr>
          <p:cNvPr name="Group 19" id="19"/>
          <p:cNvGrpSpPr/>
          <p:nvPr/>
        </p:nvGrpSpPr>
        <p:grpSpPr>
          <a:xfrm rot="0">
            <a:off x="7001135" y="4071069"/>
            <a:ext cx="2723729" cy="1926955"/>
            <a:chOff x="0" y="0"/>
            <a:chExt cx="3631639" cy="2569273"/>
          </a:xfrm>
        </p:grpSpPr>
        <p:grpSp>
          <p:nvGrpSpPr>
            <p:cNvPr name="Group 20" id="20"/>
            <p:cNvGrpSpPr/>
            <p:nvPr/>
          </p:nvGrpSpPr>
          <p:grpSpPr>
            <a:xfrm rot="0">
              <a:off x="531183" y="0"/>
              <a:ext cx="2569273" cy="2569273"/>
              <a:chOff x="0" y="0"/>
              <a:chExt cx="1913890" cy="1913890"/>
            </a:xfrm>
          </p:grpSpPr>
          <p:sp>
            <p:nvSpPr>
              <p:cNvPr name="Freeform 21" id="21"/>
              <p:cNvSpPr/>
              <p:nvPr/>
            </p:nvSpPr>
            <p:spPr>
              <a:xfrm>
                <a:off x="0" y="0"/>
                <a:ext cx="1913890" cy="1913890"/>
              </a:xfrm>
              <a:custGeom>
                <a:avLst/>
                <a:gdLst/>
                <a:ahLst/>
                <a:cxnLst/>
                <a:rect r="r" b="b" t="t" l="l"/>
                <a:pathLst>
                  <a:path h="1913890" w="1913890">
                    <a:moveTo>
                      <a:pt x="1789430" y="1913890"/>
                    </a:moveTo>
                    <a:lnTo>
                      <a:pt x="124460" y="1913890"/>
                    </a:lnTo>
                    <a:cubicBezTo>
                      <a:pt x="55880" y="1913890"/>
                      <a:pt x="0" y="1858010"/>
                      <a:pt x="0" y="1789430"/>
                    </a:cubicBezTo>
                    <a:lnTo>
                      <a:pt x="0" y="124460"/>
                    </a:lnTo>
                    <a:cubicBezTo>
                      <a:pt x="0" y="55880"/>
                      <a:pt x="55880" y="0"/>
                      <a:pt x="124460" y="0"/>
                    </a:cubicBezTo>
                    <a:lnTo>
                      <a:pt x="1789430" y="0"/>
                    </a:lnTo>
                    <a:cubicBezTo>
                      <a:pt x="1858010" y="0"/>
                      <a:pt x="1913890" y="55880"/>
                      <a:pt x="1913890" y="124460"/>
                    </a:cubicBezTo>
                    <a:lnTo>
                      <a:pt x="1913890" y="1789430"/>
                    </a:lnTo>
                    <a:cubicBezTo>
                      <a:pt x="1913890" y="1858010"/>
                      <a:pt x="1858010" y="1913890"/>
                      <a:pt x="1789430" y="1913890"/>
                    </a:cubicBezTo>
                    <a:close/>
                  </a:path>
                </a:pathLst>
              </a:custGeom>
              <a:solidFill>
                <a:srgbClr val="F28F4B"/>
              </a:solidFill>
            </p:spPr>
          </p:sp>
        </p:grpSp>
        <p:sp>
          <p:nvSpPr>
            <p:cNvPr name="TextBox 22" id="22"/>
            <p:cNvSpPr txBox="true"/>
            <p:nvPr/>
          </p:nvSpPr>
          <p:spPr>
            <a:xfrm rot="0">
              <a:off x="0" y="1034358"/>
              <a:ext cx="3631639" cy="462456"/>
            </a:xfrm>
            <a:prstGeom prst="rect">
              <a:avLst/>
            </a:prstGeom>
          </p:spPr>
          <p:txBody>
            <a:bodyPr anchor="t" rtlCol="false" tIns="0" lIns="0" bIns="0" rIns="0">
              <a:spAutoFit/>
            </a:bodyPr>
            <a:lstStyle/>
            <a:p>
              <a:pPr algn="ctr">
                <a:lnSpc>
                  <a:spcPts val="2985"/>
                </a:lnSpc>
              </a:pPr>
              <a:r>
                <a:rPr lang="en-US" sz="2132">
                  <a:solidFill>
                    <a:srgbClr val="000000"/>
                  </a:solidFill>
                  <a:latin typeface="League Spartan"/>
                </a:rPr>
                <a:t>Country C</a:t>
              </a:r>
            </a:p>
          </p:txBody>
        </p:sp>
      </p:grpSp>
      <p:sp>
        <p:nvSpPr>
          <p:cNvPr name="TextBox 23" id="23"/>
          <p:cNvSpPr txBox="true"/>
          <p:nvPr/>
        </p:nvSpPr>
        <p:spPr>
          <a:xfrm rot="0">
            <a:off x="14171086" y="5972006"/>
            <a:ext cx="2547607" cy="335787"/>
          </a:xfrm>
          <a:prstGeom prst="rect">
            <a:avLst/>
          </a:prstGeom>
        </p:spPr>
        <p:txBody>
          <a:bodyPr anchor="t" rtlCol="false" tIns="0" lIns="0" bIns="0" rIns="0">
            <a:spAutoFit/>
          </a:bodyPr>
          <a:lstStyle/>
          <a:p>
            <a:pPr algn="ctr">
              <a:lnSpc>
                <a:spcPts val="2792"/>
              </a:lnSpc>
            </a:pPr>
            <a:r>
              <a:rPr lang="en-US" sz="1994">
                <a:solidFill>
                  <a:srgbClr val="000000"/>
                </a:solidFill>
                <a:latin typeface="League Spartan"/>
              </a:rPr>
              <a:t>Country D</a:t>
            </a:r>
          </a:p>
        </p:txBody>
      </p:sp>
      <p:sp>
        <p:nvSpPr>
          <p:cNvPr name="AutoShape 24" id="24"/>
          <p:cNvSpPr/>
          <p:nvPr/>
        </p:nvSpPr>
        <p:spPr>
          <a:xfrm rot="0">
            <a:off x="10808963" y="6183581"/>
            <a:ext cx="2780836" cy="0"/>
          </a:xfrm>
          <a:prstGeom prst="line">
            <a:avLst/>
          </a:prstGeom>
          <a:ln cap="flat" w="104775">
            <a:solidFill>
              <a:srgbClr val="000000"/>
            </a:solidFill>
            <a:prstDash val="solid"/>
            <a:headEnd type="arrow" len="sm" w="med"/>
            <a:tailEnd type="arrow" len="sm" w="med"/>
          </a:ln>
        </p:spPr>
      </p:sp>
      <p:sp>
        <p:nvSpPr>
          <p:cNvPr name="TextBox 25" id="25"/>
          <p:cNvSpPr txBox="true"/>
          <p:nvPr/>
        </p:nvSpPr>
        <p:spPr>
          <a:xfrm rot="0">
            <a:off x="4670094" y="2454968"/>
            <a:ext cx="2388548" cy="854100"/>
          </a:xfrm>
          <a:prstGeom prst="rect">
            <a:avLst/>
          </a:prstGeom>
        </p:spPr>
        <p:txBody>
          <a:bodyPr anchor="t" rtlCol="false" tIns="0" lIns="0" bIns="0" rIns="0">
            <a:spAutoFit/>
          </a:bodyPr>
          <a:lstStyle/>
          <a:p>
            <a:pPr algn="ctr">
              <a:lnSpc>
                <a:spcPts val="3349"/>
              </a:lnSpc>
            </a:pPr>
            <a:r>
              <a:rPr lang="en-US" sz="2392" u="sng">
                <a:solidFill>
                  <a:srgbClr val="0961A0"/>
                </a:solidFill>
                <a:latin typeface="Telegraf Bold"/>
              </a:rPr>
              <a:t>Common Market</a:t>
            </a:r>
          </a:p>
        </p:txBody>
      </p:sp>
      <p:sp>
        <p:nvSpPr>
          <p:cNvPr name="TextBox 26" id="26"/>
          <p:cNvSpPr txBox="true"/>
          <p:nvPr/>
        </p:nvSpPr>
        <p:spPr>
          <a:xfrm rot="0">
            <a:off x="10922544" y="5068359"/>
            <a:ext cx="2553674" cy="817711"/>
          </a:xfrm>
          <a:prstGeom prst="rect">
            <a:avLst/>
          </a:prstGeom>
        </p:spPr>
        <p:txBody>
          <a:bodyPr anchor="t" rtlCol="false" tIns="0" lIns="0" bIns="0" rIns="0">
            <a:spAutoFit/>
          </a:bodyPr>
          <a:lstStyle/>
          <a:p>
            <a:pPr algn="ctr">
              <a:lnSpc>
                <a:spcPts val="3204"/>
              </a:lnSpc>
            </a:pPr>
            <a:r>
              <a:rPr lang="en-US" sz="2289">
                <a:solidFill>
                  <a:srgbClr val="000000"/>
                </a:solidFill>
                <a:latin typeface="Telegraf"/>
              </a:rPr>
              <a:t>Common External Policies</a:t>
            </a:r>
          </a:p>
        </p:txBody>
      </p:sp>
      <p:sp>
        <p:nvSpPr>
          <p:cNvPr name="AutoShape 27" id="27"/>
          <p:cNvSpPr/>
          <p:nvPr/>
        </p:nvSpPr>
        <p:spPr>
          <a:xfrm rot="-7775865">
            <a:off x="3560491" y="6838914"/>
            <a:ext cx="1453333" cy="0"/>
          </a:xfrm>
          <a:prstGeom prst="line">
            <a:avLst/>
          </a:prstGeom>
          <a:ln cap="flat" w="38100">
            <a:solidFill>
              <a:srgbClr val="000000"/>
            </a:solidFill>
            <a:prstDash val="solid"/>
            <a:headEnd type="arrow" len="sm" w="med"/>
            <a:tailEnd type="arrow" len="sm" w="med"/>
          </a:ln>
        </p:spPr>
      </p:sp>
    </p:spTree>
  </p:cSld>
  <p:clrMapOvr>
    <a:masterClrMapping/>
  </p:clrMapOvr>
</p:sld>
</file>

<file path=ppt/slides/slide22.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pic>
        <p:nvPicPr>
          <p:cNvPr name="Picture 2" id="2"/>
          <p:cNvPicPr>
            <a:picLocks noChangeAspect="true"/>
          </p:cNvPicPr>
          <p:nvPr/>
        </p:nvPicPr>
        <p:blipFill>
          <a:blip r:embed="rId2"/>
          <a:srcRect l="0" t="0" r="0" b="0"/>
          <a:stretch>
            <a:fillRect/>
          </a:stretch>
        </p:blipFill>
        <p:spPr>
          <a:xfrm flipH="false" flipV="false" rot="0">
            <a:off x="1251680" y="3000140"/>
            <a:ext cx="15903463" cy="5113458"/>
          </a:xfrm>
          <a:prstGeom prst="rect">
            <a:avLst/>
          </a:prstGeom>
        </p:spPr>
      </p:pic>
      <p:sp>
        <p:nvSpPr>
          <p:cNvPr name="TextBox 3" id="3"/>
          <p:cNvSpPr txBox="true"/>
          <p:nvPr/>
        </p:nvSpPr>
        <p:spPr>
          <a:xfrm rot="0">
            <a:off x="1028700" y="652462"/>
            <a:ext cx="16349422" cy="923925"/>
          </a:xfrm>
          <a:prstGeom prst="rect">
            <a:avLst/>
          </a:prstGeom>
        </p:spPr>
        <p:txBody>
          <a:bodyPr anchor="t" rtlCol="false" tIns="0" lIns="0" bIns="0" rIns="0">
            <a:spAutoFit/>
          </a:bodyPr>
          <a:lstStyle/>
          <a:p>
            <a:pPr algn="ctr">
              <a:lnSpc>
                <a:spcPts val="6839"/>
              </a:lnSpc>
            </a:pPr>
            <a:r>
              <a:rPr lang="en-US" sz="7200">
                <a:solidFill>
                  <a:srgbClr val="000000"/>
                </a:solidFill>
                <a:latin typeface="League Spartan"/>
              </a:rPr>
              <a:t>Common Market</a:t>
            </a:r>
          </a:p>
        </p:txBody>
      </p:sp>
      <p:sp>
        <p:nvSpPr>
          <p:cNvPr name="TextBox 4" id="4"/>
          <p:cNvSpPr txBox="true"/>
          <p:nvPr/>
        </p:nvSpPr>
        <p:spPr>
          <a:xfrm rot="0">
            <a:off x="-1863514" y="10088880"/>
            <a:ext cx="5784428" cy="198120"/>
          </a:xfrm>
          <a:prstGeom prst="rect">
            <a:avLst/>
          </a:prstGeom>
        </p:spPr>
        <p:txBody>
          <a:bodyPr anchor="t" rtlCol="false" tIns="0" lIns="0" bIns="0" rIns="0">
            <a:spAutoFit/>
          </a:bodyPr>
          <a:lstStyle/>
          <a:p>
            <a:pPr algn="ctr">
              <a:lnSpc>
                <a:spcPts val="1679"/>
              </a:lnSpc>
            </a:pPr>
            <a:r>
              <a:rPr lang="en-US" sz="1200">
                <a:solidFill>
                  <a:srgbClr val="000000"/>
                </a:solidFill>
                <a:latin typeface="League Spartan"/>
              </a:rPr>
              <a:t>Copyright Bananaomics</a:t>
            </a:r>
          </a:p>
        </p:txBody>
      </p:sp>
    </p:spTree>
  </p:cSld>
  <p:clrMapOvr>
    <a:masterClrMapping/>
  </p:clrMapOvr>
</p:sld>
</file>

<file path=ppt/slides/slide23.xml><?xml version="1.0" encoding="utf-8"?>
<p:sld xmlns:p="http://schemas.openxmlformats.org/presentationml/2006/main" xmlns:a="http://schemas.openxmlformats.org/drawingml/2006/main" xmlns:r="http://schemas.openxmlformats.org/officeDocument/2006/relationships">
  <p:cSld>
    <p:bg>
      <p:bgPr>
        <a:solidFill>
          <a:srgbClr val="F7F7F7"/>
        </a:solidFill>
      </p:bgPr>
    </p:bg>
    <p:spTree>
      <p:nvGrpSpPr>
        <p:cNvPr id="1" name=""/>
        <p:cNvGrpSpPr/>
        <p:nvPr/>
      </p:nvGrpSpPr>
      <p:grpSpPr>
        <a:xfrm>
          <a:off x="0" y="0"/>
          <a:ext cx="0" cy="0"/>
          <a:chOff x="0" y="0"/>
          <a:chExt cx="0" cy="0"/>
        </a:xfrm>
      </p:grpSpPr>
      <p:pic>
        <p:nvPicPr>
          <p:cNvPr name="Picture 2" id="2"/>
          <p:cNvPicPr>
            <a:picLocks noChangeAspect="true"/>
          </p:cNvPicPr>
          <p:nvPr/>
        </p:nvPicPr>
        <p:blipFill>
          <a:blip r:embed="rId2"/>
          <a:srcRect l="0" t="0" r="0" b="0"/>
          <a:stretch>
            <a:fillRect/>
          </a:stretch>
        </p:blipFill>
        <p:spPr>
          <a:xfrm flipH="false" flipV="false" rot="0">
            <a:off x="11552002" y="5143500"/>
            <a:ext cx="6735998" cy="5245658"/>
          </a:xfrm>
          <a:prstGeom prst="rect">
            <a:avLst/>
          </a:prstGeom>
        </p:spPr>
      </p:pic>
      <p:pic>
        <p:nvPicPr>
          <p:cNvPr name="Picture 3" id="3"/>
          <p:cNvPicPr>
            <a:picLocks noChangeAspect="true"/>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l="0" t="0" r="0" b="0"/>
          <a:stretch>
            <a:fillRect/>
          </a:stretch>
        </p:blipFill>
        <p:spPr>
          <a:xfrm flipH="false" flipV="false" rot="0">
            <a:off x="4552946" y="3763847"/>
            <a:ext cx="4114800" cy="4114800"/>
          </a:xfrm>
          <a:prstGeom prst="rect">
            <a:avLst/>
          </a:prstGeom>
        </p:spPr>
      </p:pic>
      <p:sp>
        <p:nvSpPr>
          <p:cNvPr name="TextBox 4" id="4"/>
          <p:cNvSpPr txBox="true"/>
          <p:nvPr/>
        </p:nvSpPr>
        <p:spPr>
          <a:xfrm rot="0">
            <a:off x="1028700" y="652462"/>
            <a:ext cx="16349422" cy="923925"/>
          </a:xfrm>
          <a:prstGeom prst="rect">
            <a:avLst/>
          </a:prstGeom>
        </p:spPr>
        <p:txBody>
          <a:bodyPr anchor="t" rtlCol="false" tIns="0" lIns="0" bIns="0" rIns="0">
            <a:spAutoFit/>
          </a:bodyPr>
          <a:lstStyle/>
          <a:p>
            <a:pPr algn="ctr">
              <a:lnSpc>
                <a:spcPts val="6839"/>
              </a:lnSpc>
            </a:pPr>
            <a:r>
              <a:rPr lang="en-US" sz="7200">
                <a:solidFill>
                  <a:srgbClr val="000000"/>
                </a:solidFill>
                <a:latin typeface="League Spartan"/>
              </a:rPr>
              <a:t>Monetary Union</a:t>
            </a:r>
          </a:p>
        </p:txBody>
      </p:sp>
      <p:sp>
        <p:nvSpPr>
          <p:cNvPr name="TextBox 5" id="5"/>
          <p:cNvSpPr txBox="true"/>
          <p:nvPr/>
        </p:nvSpPr>
        <p:spPr>
          <a:xfrm rot="0">
            <a:off x="-1863514" y="10088880"/>
            <a:ext cx="5784428" cy="198120"/>
          </a:xfrm>
          <a:prstGeom prst="rect">
            <a:avLst/>
          </a:prstGeom>
        </p:spPr>
        <p:txBody>
          <a:bodyPr anchor="t" rtlCol="false" tIns="0" lIns="0" bIns="0" rIns="0">
            <a:spAutoFit/>
          </a:bodyPr>
          <a:lstStyle/>
          <a:p>
            <a:pPr algn="ctr">
              <a:lnSpc>
                <a:spcPts val="1679"/>
              </a:lnSpc>
            </a:pPr>
            <a:r>
              <a:rPr lang="en-US" sz="1200">
                <a:solidFill>
                  <a:srgbClr val="000000"/>
                </a:solidFill>
                <a:latin typeface="League Spartan"/>
              </a:rPr>
              <a:t>Copyright Bananaomics</a:t>
            </a:r>
          </a:p>
        </p:txBody>
      </p:sp>
      <p:sp>
        <p:nvSpPr>
          <p:cNvPr name="TextBox 6" id="6"/>
          <p:cNvSpPr txBox="true"/>
          <p:nvPr/>
        </p:nvSpPr>
        <p:spPr>
          <a:xfrm rot="0">
            <a:off x="896248" y="1929156"/>
            <a:ext cx="16481874" cy="724280"/>
          </a:xfrm>
          <a:prstGeom prst="rect">
            <a:avLst/>
          </a:prstGeom>
        </p:spPr>
        <p:txBody>
          <a:bodyPr anchor="t" rtlCol="false" tIns="0" lIns="0" bIns="0" rIns="0">
            <a:spAutoFit/>
          </a:bodyPr>
          <a:lstStyle/>
          <a:p>
            <a:pPr algn="ctr">
              <a:lnSpc>
                <a:spcPts val="6042"/>
              </a:lnSpc>
            </a:pPr>
            <a:r>
              <a:rPr lang="en-US" sz="2850">
                <a:solidFill>
                  <a:srgbClr val="000000"/>
                </a:solidFill>
                <a:latin typeface="Telegraf"/>
              </a:rPr>
              <a:t>Where two or more countries share the same currency and have a common central bank</a:t>
            </a:r>
          </a:p>
        </p:txBody>
      </p:sp>
      <p:sp>
        <p:nvSpPr>
          <p:cNvPr name="TextBox 7" id="7"/>
          <p:cNvSpPr txBox="true"/>
          <p:nvPr/>
        </p:nvSpPr>
        <p:spPr>
          <a:xfrm rot="0">
            <a:off x="-1630591" y="7984495"/>
            <a:ext cx="16481874" cy="724280"/>
          </a:xfrm>
          <a:prstGeom prst="rect">
            <a:avLst/>
          </a:prstGeom>
        </p:spPr>
        <p:txBody>
          <a:bodyPr anchor="t" rtlCol="false" tIns="0" lIns="0" bIns="0" rIns="0">
            <a:spAutoFit/>
          </a:bodyPr>
          <a:lstStyle/>
          <a:p>
            <a:pPr algn="ctr">
              <a:lnSpc>
                <a:spcPts val="6042"/>
              </a:lnSpc>
            </a:pPr>
            <a:r>
              <a:rPr lang="en-US" sz="2850">
                <a:solidFill>
                  <a:srgbClr val="000000"/>
                </a:solidFill>
                <a:latin typeface="Telegraf"/>
              </a:rPr>
              <a:t>Examples: The Euro Zone</a:t>
            </a:r>
          </a:p>
        </p:txBody>
      </p:sp>
    </p:spTree>
  </p:cSld>
  <p:clrMapOvr>
    <a:masterClrMapping/>
  </p:clrMapOvr>
</p:sld>
</file>

<file path=ppt/slides/slide24.xml><?xml version="1.0" encoding="utf-8"?>
<p:sld xmlns:p="http://schemas.openxmlformats.org/presentationml/2006/main" xmlns:a="http://schemas.openxmlformats.org/drawingml/2006/main">
  <p:cSld>
    <p:bg>
      <p:bgPr>
        <a:solidFill>
          <a:srgbClr val="F7F7F7"/>
        </a:solidFill>
      </p:bgPr>
    </p:bg>
    <p:spTree>
      <p:nvGrpSpPr>
        <p:cNvPr id="1" name=""/>
        <p:cNvGrpSpPr/>
        <p:nvPr/>
      </p:nvGrpSpPr>
      <p:grpSpPr>
        <a:xfrm>
          <a:off x="0" y="0"/>
          <a:ext cx="0" cy="0"/>
          <a:chOff x="0" y="0"/>
          <a:chExt cx="0" cy="0"/>
        </a:xfrm>
      </p:grpSpPr>
      <p:sp>
        <p:nvSpPr>
          <p:cNvPr name="TextBox 2" id="2"/>
          <p:cNvSpPr txBox="true"/>
          <p:nvPr/>
        </p:nvSpPr>
        <p:spPr>
          <a:xfrm rot="0">
            <a:off x="1028700" y="652462"/>
            <a:ext cx="16349422" cy="923925"/>
          </a:xfrm>
          <a:prstGeom prst="rect">
            <a:avLst/>
          </a:prstGeom>
        </p:spPr>
        <p:txBody>
          <a:bodyPr anchor="t" rtlCol="false" tIns="0" lIns="0" bIns="0" rIns="0">
            <a:spAutoFit/>
          </a:bodyPr>
          <a:lstStyle/>
          <a:p>
            <a:pPr algn="ctr">
              <a:lnSpc>
                <a:spcPts val="6839"/>
              </a:lnSpc>
            </a:pPr>
            <a:r>
              <a:rPr lang="en-US" sz="7200" spc="-359">
                <a:solidFill>
                  <a:srgbClr val="000000"/>
                </a:solidFill>
                <a:latin typeface="League Spartan"/>
              </a:rPr>
              <a:t>Monetary Union Diagram</a:t>
            </a:r>
          </a:p>
        </p:txBody>
      </p:sp>
      <p:sp>
        <p:nvSpPr>
          <p:cNvPr name="TextBox 3" id="3"/>
          <p:cNvSpPr txBox="true"/>
          <p:nvPr/>
        </p:nvSpPr>
        <p:spPr>
          <a:xfrm rot="0">
            <a:off x="-1863514" y="10088880"/>
            <a:ext cx="5784428" cy="198120"/>
          </a:xfrm>
          <a:prstGeom prst="rect">
            <a:avLst/>
          </a:prstGeom>
        </p:spPr>
        <p:txBody>
          <a:bodyPr anchor="t" rtlCol="false" tIns="0" lIns="0" bIns="0" rIns="0">
            <a:spAutoFit/>
          </a:bodyPr>
          <a:lstStyle/>
          <a:p>
            <a:pPr algn="ctr">
              <a:lnSpc>
                <a:spcPts val="1679"/>
              </a:lnSpc>
            </a:pPr>
            <a:r>
              <a:rPr lang="en-US" sz="1200">
                <a:solidFill>
                  <a:srgbClr val="000000"/>
                </a:solidFill>
                <a:latin typeface="League Spartan"/>
              </a:rPr>
              <a:t>Copyright Bananaomics</a:t>
            </a:r>
          </a:p>
        </p:txBody>
      </p:sp>
      <p:grpSp>
        <p:nvGrpSpPr>
          <p:cNvPr name="Group 4" id="4"/>
          <p:cNvGrpSpPr>
            <a:grpSpLocks noChangeAspect="true"/>
          </p:cNvGrpSpPr>
          <p:nvPr/>
        </p:nvGrpSpPr>
        <p:grpSpPr>
          <a:xfrm rot="0">
            <a:off x="1656530" y="1735939"/>
            <a:ext cx="8415675" cy="8415675"/>
            <a:chOff x="0" y="0"/>
            <a:chExt cx="6355080" cy="6355080"/>
          </a:xfrm>
        </p:grpSpPr>
        <p:sp>
          <p:nvSpPr>
            <p:cNvPr name="Freeform 5" id="5"/>
            <p:cNvSpPr/>
            <p:nvPr/>
          </p:nvSpPr>
          <p:spPr>
            <a:xfrm>
              <a:off x="0" y="0"/>
              <a:ext cx="6355080" cy="6355080"/>
            </a:xfrm>
            <a:custGeom>
              <a:avLst/>
              <a:gdLst/>
              <a:ahLst/>
              <a:cxnLst/>
              <a:rect r="r" b="b" t="t" l="l"/>
              <a:pathLst>
                <a:path h="6355080" w="6355080">
                  <a:moveTo>
                    <a:pt x="3177540" y="6355080"/>
                  </a:moveTo>
                  <a:cubicBezTo>
                    <a:pt x="2329180" y="6355080"/>
                    <a:pt x="1530350" y="6024880"/>
                    <a:pt x="930910" y="5424170"/>
                  </a:cubicBezTo>
                  <a:cubicBezTo>
                    <a:pt x="330200" y="4824730"/>
                    <a:pt x="0" y="4025900"/>
                    <a:pt x="0" y="3177540"/>
                  </a:cubicBezTo>
                  <a:cubicBezTo>
                    <a:pt x="0" y="2329180"/>
                    <a:pt x="330200" y="1530350"/>
                    <a:pt x="930910" y="930910"/>
                  </a:cubicBezTo>
                  <a:cubicBezTo>
                    <a:pt x="1530350" y="330200"/>
                    <a:pt x="2329180" y="0"/>
                    <a:pt x="3177540" y="0"/>
                  </a:cubicBezTo>
                  <a:cubicBezTo>
                    <a:pt x="4025900" y="0"/>
                    <a:pt x="4824730" y="330200"/>
                    <a:pt x="5424170" y="930910"/>
                  </a:cubicBezTo>
                  <a:cubicBezTo>
                    <a:pt x="6024880" y="1531620"/>
                    <a:pt x="6355080" y="2329180"/>
                    <a:pt x="6355080" y="3177540"/>
                  </a:cubicBezTo>
                  <a:cubicBezTo>
                    <a:pt x="6355080" y="4025900"/>
                    <a:pt x="6024880" y="4824730"/>
                    <a:pt x="5424170" y="5424170"/>
                  </a:cubicBezTo>
                  <a:cubicBezTo>
                    <a:pt x="4824730" y="6024880"/>
                    <a:pt x="4025900" y="6355080"/>
                    <a:pt x="3177540" y="6355080"/>
                  </a:cubicBezTo>
                  <a:close/>
                  <a:moveTo>
                    <a:pt x="3177540" y="190500"/>
                  </a:moveTo>
                  <a:cubicBezTo>
                    <a:pt x="2379980" y="190500"/>
                    <a:pt x="1629410" y="501650"/>
                    <a:pt x="1065530" y="1065530"/>
                  </a:cubicBezTo>
                  <a:cubicBezTo>
                    <a:pt x="501650" y="1629410"/>
                    <a:pt x="190500" y="2379980"/>
                    <a:pt x="190500" y="3177540"/>
                  </a:cubicBezTo>
                  <a:cubicBezTo>
                    <a:pt x="190500" y="3975100"/>
                    <a:pt x="501650" y="4725670"/>
                    <a:pt x="1065530" y="5289550"/>
                  </a:cubicBezTo>
                  <a:cubicBezTo>
                    <a:pt x="1629410" y="5853430"/>
                    <a:pt x="2379980" y="6164580"/>
                    <a:pt x="3177540" y="6164580"/>
                  </a:cubicBezTo>
                  <a:cubicBezTo>
                    <a:pt x="3975100" y="6164580"/>
                    <a:pt x="4725670" y="5853430"/>
                    <a:pt x="5289550" y="5289550"/>
                  </a:cubicBezTo>
                  <a:cubicBezTo>
                    <a:pt x="5853430" y="4725670"/>
                    <a:pt x="6164580" y="3975100"/>
                    <a:pt x="6164580" y="3177540"/>
                  </a:cubicBezTo>
                  <a:cubicBezTo>
                    <a:pt x="6164580" y="2379980"/>
                    <a:pt x="5853430" y="1629410"/>
                    <a:pt x="5289550" y="1065530"/>
                  </a:cubicBezTo>
                  <a:cubicBezTo>
                    <a:pt x="4725670" y="501650"/>
                    <a:pt x="3975100" y="190500"/>
                    <a:pt x="3177540" y="190500"/>
                  </a:cubicBezTo>
                  <a:close/>
                </a:path>
              </a:pathLst>
            </a:custGeom>
            <a:solidFill>
              <a:srgbClr val="0961A0"/>
            </a:solidFill>
          </p:spPr>
        </p:sp>
      </p:grpSp>
      <p:sp>
        <p:nvSpPr>
          <p:cNvPr name="AutoShape 6" id="6"/>
          <p:cNvSpPr/>
          <p:nvPr/>
        </p:nvSpPr>
        <p:spPr>
          <a:xfrm rot="0">
            <a:off x="5181516" y="4330542"/>
            <a:ext cx="1555532" cy="0"/>
          </a:xfrm>
          <a:prstGeom prst="line">
            <a:avLst/>
          </a:prstGeom>
          <a:ln cap="flat" w="38100">
            <a:solidFill>
              <a:srgbClr val="000000"/>
            </a:solidFill>
            <a:prstDash val="solid"/>
            <a:headEnd type="arrow" len="sm" w="med"/>
            <a:tailEnd type="arrow" len="sm" w="med"/>
          </a:ln>
        </p:spPr>
      </p:sp>
      <p:sp>
        <p:nvSpPr>
          <p:cNvPr name="AutoShape 7" id="7"/>
          <p:cNvSpPr/>
          <p:nvPr/>
        </p:nvSpPr>
        <p:spPr>
          <a:xfrm rot="-3127663">
            <a:off x="6735609" y="7113051"/>
            <a:ext cx="1453333" cy="0"/>
          </a:xfrm>
          <a:prstGeom prst="line">
            <a:avLst/>
          </a:prstGeom>
          <a:ln cap="flat" w="38100">
            <a:solidFill>
              <a:srgbClr val="000000"/>
            </a:solidFill>
            <a:prstDash val="solid"/>
            <a:headEnd type="arrow" len="sm" w="med"/>
            <a:tailEnd type="arrow" len="sm" w="med"/>
          </a:ln>
        </p:spPr>
      </p:sp>
      <p:grpSp>
        <p:nvGrpSpPr>
          <p:cNvPr name="Group 8" id="8"/>
          <p:cNvGrpSpPr/>
          <p:nvPr/>
        </p:nvGrpSpPr>
        <p:grpSpPr>
          <a:xfrm rot="0">
            <a:off x="14504127" y="5307492"/>
            <a:ext cx="1802353" cy="1802353"/>
            <a:chOff x="0" y="0"/>
            <a:chExt cx="1913890" cy="1913890"/>
          </a:xfrm>
        </p:grpSpPr>
        <p:sp>
          <p:nvSpPr>
            <p:cNvPr name="Freeform 9" id="9"/>
            <p:cNvSpPr/>
            <p:nvPr/>
          </p:nvSpPr>
          <p:spPr>
            <a:xfrm>
              <a:off x="0" y="0"/>
              <a:ext cx="1913890" cy="1913890"/>
            </a:xfrm>
            <a:custGeom>
              <a:avLst/>
              <a:gdLst/>
              <a:ahLst/>
              <a:cxnLst/>
              <a:rect r="r" b="b" t="t" l="l"/>
              <a:pathLst>
                <a:path h="1913890" w="1913890">
                  <a:moveTo>
                    <a:pt x="1789430" y="1913890"/>
                  </a:moveTo>
                  <a:lnTo>
                    <a:pt x="124460" y="1913890"/>
                  </a:lnTo>
                  <a:cubicBezTo>
                    <a:pt x="55880" y="1913890"/>
                    <a:pt x="0" y="1858010"/>
                    <a:pt x="0" y="1789430"/>
                  </a:cubicBezTo>
                  <a:lnTo>
                    <a:pt x="0" y="124460"/>
                  </a:lnTo>
                  <a:cubicBezTo>
                    <a:pt x="0" y="55880"/>
                    <a:pt x="55880" y="0"/>
                    <a:pt x="124460" y="0"/>
                  </a:cubicBezTo>
                  <a:lnTo>
                    <a:pt x="1789430" y="0"/>
                  </a:lnTo>
                  <a:cubicBezTo>
                    <a:pt x="1858010" y="0"/>
                    <a:pt x="1913890" y="55880"/>
                    <a:pt x="1913890" y="124460"/>
                  </a:cubicBezTo>
                  <a:lnTo>
                    <a:pt x="1913890" y="1789430"/>
                  </a:lnTo>
                  <a:cubicBezTo>
                    <a:pt x="1913890" y="1858010"/>
                    <a:pt x="1858010" y="1913890"/>
                    <a:pt x="1789430" y="1913890"/>
                  </a:cubicBezTo>
                  <a:close/>
                </a:path>
              </a:pathLst>
            </a:custGeom>
            <a:solidFill>
              <a:srgbClr val="32A566"/>
            </a:solidFill>
          </p:spPr>
        </p:sp>
      </p:grpSp>
      <p:sp>
        <p:nvSpPr>
          <p:cNvPr name="TextBox 10" id="10"/>
          <p:cNvSpPr txBox="true"/>
          <p:nvPr/>
        </p:nvSpPr>
        <p:spPr>
          <a:xfrm rot="0">
            <a:off x="4582129" y="4859797"/>
            <a:ext cx="2655006" cy="2272304"/>
          </a:xfrm>
          <a:prstGeom prst="rect">
            <a:avLst/>
          </a:prstGeom>
        </p:spPr>
        <p:txBody>
          <a:bodyPr anchor="t" rtlCol="false" tIns="0" lIns="0" bIns="0" rIns="0">
            <a:spAutoFit/>
          </a:bodyPr>
          <a:lstStyle/>
          <a:p>
            <a:pPr algn="ctr">
              <a:lnSpc>
                <a:spcPts val="3016"/>
              </a:lnSpc>
            </a:pPr>
            <a:r>
              <a:rPr lang="en-US" sz="2154">
                <a:solidFill>
                  <a:srgbClr val="000000"/>
                </a:solidFill>
                <a:latin typeface="Telegraf Bold"/>
              </a:rPr>
              <a:t>Free Trade Area </a:t>
            </a:r>
          </a:p>
          <a:p>
            <a:pPr algn="ctr">
              <a:lnSpc>
                <a:spcPts val="3016"/>
              </a:lnSpc>
            </a:pPr>
            <a:r>
              <a:rPr lang="en-US" sz="2154">
                <a:solidFill>
                  <a:srgbClr val="000000"/>
                </a:solidFill>
                <a:latin typeface="Telegraf Bold"/>
              </a:rPr>
              <a:t>&amp;</a:t>
            </a:r>
          </a:p>
          <a:p>
            <a:pPr algn="ctr">
              <a:lnSpc>
                <a:spcPts val="3016"/>
              </a:lnSpc>
            </a:pPr>
            <a:r>
              <a:rPr lang="en-US" sz="2154">
                <a:solidFill>
                  <a:srgbClr val="000000"/>
                </a:solidFill>
                <a:latin typeface="Telegraf Bold"/>
              </a:rPr>
              <a:t>Free Flow of FOP (Labor &amp; Capital)</a:t>
            </a:r>
          </a:p>
          <a:p>
            <a:pPr algn="ctr">
              <a:lnSpc>
                <a:spcPts val="3016"/>
              </a:lnSpc>
            </a:pPr>
            <a:r>
              <a:rPr lang="en-US" sz="2154">
                <a:solidFill>
                  <a:srgbClr val="000000"/>
                </a:solidFill>
                <a:latin typeface="Telegraf Bold"/>
              </a:rPr>
              <a:t>&amp;</a:t>
            </a:r>
          </a:p>
          <a:p>
            <a:pPr algn="ctr">
              <a:lnSpc>
                <a:spcPts val="3016"/>
              </a:lnSpc>
            </a:pPr>
            <a:r>
              <a:rPr lang="en-US" sz="2154">
                <a:solidFill>
                  <a:srgbClr val="000000"/>
                </a:solidFill>
                <a:latin typeface="Telegraf Bold"/>
              </a:rPr>
              <a:t>Shared Currency</a:t>
            </a:r>
          </a:p>
        </p:txBody>
      </p:sp>
      <p:grpSp>
        <p:nvGrpSpPr>
          <p:cNvPr name="Group 11" id="11"/>
          <p:cNvGrpSpPr/>
          <p:nvPr/>
        </p:nvGrpSpPr>
        <p:grpSpPr>
          <a:xfrm rot="0">
            <a:off x="2041279" y="4071069"/>
            <a:ext cx="2723729" cy="1926955"/>
            <a:chOff x="0" y="0"/>
            <a:chExt cx="3631639" cy="2569273"/>
          </a:xfrm>
        </p:grpSpPr>
        <p:grpSp>
          <p:nvGrpSpPr>
            <p:cNvPr name="Group 12" id="12"/>
            <p:cNvGrpSpPr/>
            <p:nvPr/>
          </p:nvGrpSpPr>
          <p:grpSpPr>
            <a:xfrm rot="0">
              <a:off x="573521" y="0"/>
              <a:ext cx="2569273" cy="2569273"/>
              <a:chOff x="0" y="0"/>
              <a:chExt cx="1913890" cy="1913890"/>
            </a:xfrm>
          </p:grpSpPr>
          <p:sp>
            <p:nvSpPr>
              <p:cNvPr name="Freeform 13" id="13"/>
              <p:cNvSpPr/>
              <p:nvPr/>
            </p:nvSpPr>
            <p:spPr>
              <a:xfrm>
                <a:off x="0" y="0"/>
                <a:ext cx="1913890" cy="1913890"/>
              </a:xfrm>
              <a:custGeom>
                <a:avLst/>
                <a:gdLst/>
                <a:ahLst/>
                <a:cxnLst/>
                <a:rect r="r" b="b" t="t" l="l"/>
                <a:pathLst>
                  <a:path h="1913890" w="1913890">
                    <a:moveTo>
                      <a:pt x="1789430" y="1913890"/>
                    </a:moveTo>
                    <a:lnTo>
                      <a:pt x="124460" y="1913890"/>
                    </a:lnTo>
                    <a:cubicBezTo>
                      <a:pt x="55880" y="1913890"/>
                      <a:pt x="0" y="1858010"/>
                      <a:pt x="0" y="1789430"/>
                    </a:cubicBezTo>
                    <a:lnTo>
                      <a:pt x="0" y="124460"/>
                    </a:lnTo>
                    <a:cubicBezTo>
                      <a:pt x="0" y="55880"/>
                      <a:pt x="55880" y="0"/>
                      <a:pt x="124460" y="0"/>
                    </a:cubicBezTo>
                    <a:lnTo>
                      <a:pt x="1789430" y="0"/>
                    </a:lnTo>
                    <a:cubicBezTo>
                      <a:pt x="1858010" y="0"/>
                      <a:pt x="1913890" y="55880"/>
                      <a:pt x="1913890" y="124460"/>
                    </a:cubicBezTo>
                    <a:lnTo>
                      <a:pt x="1913890" y="1789430"/>
                    </a:lnTo>
                    <a:cubicBezTo>
                      <a:pt x="1913890" y="1858010"/>
                      <a:pt x="1858010" y="1913890"/>
                      <a:pt x="1789430" y="1913890"/>
                    </a:cubicBezTo>
                    <a:close/>
                  </a:path>
                </a:pathLst>
              </a:custGeom>
              <a:solidFill>
                <a:srgbClr val="F28F4B"/>
              </a:solidFill>
            </p:spPr>
          </p:sp>
        </p:grpSp>
        <p:sp>
          <p:nvSpPr>
            <p:cNvPr name="TextBox 14" id="14"/>
            <p:cNvSpPr txBox="true"/>
            <p:nvPr/>
          </p:nvSpPr>
          <p:spPr>
            <a:xfrm rot="0">
              <a:off x="0" y="977356"/>
              <a:ext cx="3631639" cy="462456"/>
            </a:xfrm>
            <a:prstGeom prst="rect">
              <a:avLst/>
            </a:prstGeom>
          </p:spPr>
          <p:txBody>
            <a:bodyPr anchor="t" rtlCol="false" tIns="0" lIns="0" bIns="0" rIns="0">
              <a:spAutoFit/>
            </a:bodyPr>
            <a:lstStyle/>
            <a:p>
              <a:pPr algn="ctr">
                <a:lnSpc>
                  <a:spcPts val="2985"/>
                </a:lnSpc>
              </a:pPr>
              <a:r>
                <a:rPr lang="en-US" sz="2132">
                  <a:solidFill>
                    <a:srgbClr val="000000"/>
                  </a:solidFill>
                  <a:latin typeface="League Spartan"/>
                </a:rPr>
                <a:t>Country A</a:t>
              </a:r>
            </a:p>
          </p:txBody>
        </p:sp>
      </p:grpSp>
      <p:grpSp>
        <p:nvGrpSpPr>
          <p:cNvPr name="Group 15" id="15"/>
          <p:cNvGrpSpPr/>
          <p:nvPr/>
        </p:nvGrpSpPr>
        <p:grpSpPr>
          <a:xfrm rot="0">
            <a:off x="4547768" y="7717412"/>
            <a:ext cx="2723729" cy="1926955"/>
            <a:chOff x="0" y="0"/>
            <a:chExt cx="3631639" cy="2569273"/>
          </a:xfrm>
        </p:grpSpPr>
        <p:grpSp>
          <p:nvGrpSpPr>
            <p:cNvPr name="Group 16" id="16"/>
            <p:cNvGrpSpPr/>
            <p:nvPr/>
          </p:nvGrpSpPr>
          <p:grpSpPr>
            <a:xfrm rot="0">
              <a:off x="573521" y="0"/>
              <a:ext cx="2569273" cy="2569273"/>
              <a:chOff x="0" y="0"/>
              <a:chExt cx="1913890" cy="1913890"/>
            </a:xfrm>
          </p:grpSpPr>
          <p:sp>
            <p:nvSpPr>
              <p:cNvPr name="Freeform 17" id="17"/>
              <p:cNvSpPr/>
              <p:nvPr/>
            </p:nvSpPr>
            <p:spPr>
              <a:xfrm>
                <a:off x="0" y="0"/>
                <a:ext cx="1913890" cy="1913890"/>
              </a:xfrm>
              <a:custGeom>
                <a:avLst/>
                <a:gdLst/>
                <a:ahLst/>
                <a:cxnLst/>
                <a:rect r="r" b="b" t="t" l="l"/>
                <a:pathLst>
                  <a:path h="1913890" w="1913890">
                    <a:moveTo>
                      <a:pt x="1789430" y="1913890"/>
                    </a:moveTo>
                    <a:lnTo>
                      <a:pt x="124460" y="1913890"/>
                    </a:lnTo>
                    <a:cubicBezTo>
                      <a:pt x="55880" y="1913890"/>
                      <a:pt x="0" y="1858010"/>
                      <a:pt x="0" y="1789430"/>
                    </a:cubicBezTo>
                    <a:lnTo>
                      <a:pt x="0" y="124460"/>
                    </a:lnTo>
                    <a:cubicBezTo>
                      <a:pt x="0" y="55880"/>
                      <a:pt x="55880" y="0"/>
                      <a:pt x="124460" y="0"/>
                    </a:cubicBezTo>
                    <a:lnTo>
                      <a:pt x="1789430" y="0"/>
                    </a:lnTo>
                    <a:cubicBezTo>
                      <a:pt x="1858010" y="0"/>
                      <a:pt x="1913890" y="55880"/>
                      <a:pt x="1913890" y="124460"/>
                    </a:cubicBezTo>
                    <a:lnTo>
                      <a:pt x="1913890" y="1789430"/>
                    </a:lnTo>
                    <a:cubicBezTo>
                      <a:pt x="1913890" y="1858010"/>
                      <a:pt x="1858010" y="1913890"/>
                      <a:pt x="1789430" y="1913890"/>
                    </a:cubicBezTo>
                    <a:close/>
                  </a:path>
                </a:pathLst>
              </a:custGeom>
              <a:solidFill>
                <a:srgbClr val="F28F4B"/>
              </a:solidFill>
            </p:spPr>
          </p:sp>
        </p:grpSp>
        <p:sp>
          <p:nvSpPr>
            <p:cNvPr name="TextBox 18" id="18"/>
            <p:cNvSpPr txBox="true"/>
            <p:nvPr/>
          </p:nvSpPr>
          <p:spPr>
            <a:xfrm rot="0">
              <a:off x="0" y="1036404"/>
              <a:ext cx="3631639" cy="462456"/>
            </a:xfrm>
            <a:prstGeom prst="rect">
              <a:avLst/>
            </a:prstGeom>
          </p:spPr>
          <p:txBody>
            <a:bodyPr anchor="t" rtlCol="false" tIns="0" lIns="0" bIns="0" rIns="0">
              <a:spAutoFit/>
            </a:bodyPr>
            <a:lstStyle/>
            <a:p>
              <a:pPr algn="ctr">
                <a:lnSpc>
                  <a:spcPts val="2985"/>
                </a:lnSpc>
              </a:pPr>
              <a:r>
                <a:rPr lang="en-US" sz="2132">
                  <a:solidFill>
                    <a:srgbClr val="000000"/>
                  </a:solidFill>
                  <a:latin typeface="League Spartan"/>
                </a:rPr>
                <a:t>Country B</a:t>
              </a:r>
            </a:p>
          </p:txBody>
        </p:sp>
      </p:grpSp>
      <p:grpSp>
        <p:nvGrpSpPr>
          <p:cNvPr name="Group 19" id="19"/>
          <p:cNvGrpSpPr/>
          <p:nvPr/>
        </p:nvGrpSpPr>
        <p:grpSpPr>
          <a:xfrm rot="0">
            <a:off x="7001135" y="4071069"/>
            <a:ext cx="2723729" cy="1926955"/>
            <a:chOff x="0" y="0"/>
            <a:chExt cx="3631639" cy="2569273"/>
          </a:xfrm>
        </p:grpSpPr>
        <p:grpSp>
          <p:nvGrpSpPr>
            <p:cNvPr name="Group 20" id="20"/>
            <p:cNvGrpSpPr/>
            <p:nvPr/>
          </p:nvGrpSpPr>
          <p:grpSpPr>
            <a:xfrm rot="0">
              <a:off x="531183" y="0"/>
              <a:ext cx="2569273" cy="2569273"/>
              <a:chOff x="0" y="0"/>
              <a:chExt cx="1913890" cy="1913890"/>
            </a:xfrm>
          </p:grpSpPr>
          <p:sp>
            <p:nvSpPr>
              <p:cNvPr name="Freeform 21" id="21"/>
              <p:cNvSpPr/>
              <p:nvPr/>
            </p:nvSpPr>
            <p:spPr>
              <a:xfrm>
                <a:off x="0" y="0"/>
                <a:ext cx="1913890" cy="1913890"/>
              </a:xfrm>
              <a:custGeom>
                <a:avLst/>
                <a:gdLst/>
                <a:ahLst/>
                <a:cxnLst/>
                <a:rect r="r" b="b" t="t" l="l"/>
                <a:pathLst>
                  <a:path h="1913890" w="1913890">
                    <a:moveTo>
                      <a:pt x="1789430" y="1913890"/>
                    </a:moveTo>
                    <a:lnTo>
                      <a:pt x="124460" y="1913890"/>
                    </a:lnTo>
                    <a:cubicBezTo>
                      <a:pt x="55880" y="1913890"/>
                      <a:pt x="0" y="1858010"/>
                      <a:pt x="0" y="1789430"/>
                    </a:cubicBezTo>
                    <a:lnTo>
                      <a:pt x="0" y="124460"/>
                    </a:lnTo>
                    <a:cubicBezTo>
                      <a:pt x="0" y="55880"/>
                      <a:pt x="55880" y="0"/>
                      <a:pt x="124460" y="0"/>
                    </a:cubicBezTo>
                    <a:lnTo>
                      <a:pt x="1789430" y="0"/>
                    </a:lnTo>
                    <a:cubicBezTo>
                      <a:pt x="1858010" y="0"/>
                      <a:pt x="1913890" y="55880"/>
                      <a:pt x="1913890" y="124460"/>
                    </a:cubicBezTo>
                    <a:lnTo>
                      <a:pt x="1913890" y="1789430"/>
                    </a:lnTo>
                    <a:cubicBezTo>
                      <a:pt x="1913890" y="1858010"/>
                      <a:pt x="1858010" y="1913890"/>
                      <a:pt x="1789430" y="1913890"/>
                    </a:cubicBezTo>
                    <a:close/>
                  </a:path>
                </a:pathLst>
              </a:custGeom>
              <a:solidFill>
                <a:srgbClr val="F28F4B"/>
              </a:solidFill>
            </p:spPr>
          </p:sp>
        </p:grpSp>
        <p:sp>
          <p:nvSpPr>
            <p:cNvPr name="TextBox 22" id="22"/>
            <p:cNvSpPr txBox="true"/>
            <p:nvPr/>
          </p:nvSpPr>
          <p:spPr>
            <a:xfrm rot="0">
              <a:off x="0" y="1034358"/>
              <a:ext cx="3631639" cy="462456"/>
            </a:xfrm>
            <a:prstGeom prst="rect">
              <a:avLst/>
            </a:prstGeom>
          </p:spPr>
          <p:txBody>
            <a:bodyPr anchor="t" rtlCol="false" tIns="0" lIns="0" bIns="0" rIns="0">
              <a:spAutoFit/>
            </a:bodyPr>
            <a:lstStyle/>
            <a:p>
              <a:pPr algn="ctr">
                <a:lnSpc>
                  <a:spcPts val="2985"/>
                </a:lnSpc>
              </a:pPr>
              <a:r>
                <a:rPr lang="en-US" sz="2132">
                  <a:solidFill>
                    <a:srgbClr val="000000"/>
                  </a:solidFill>
                  <a:latin typeface="League Spartan"/>
                </a:rPr>
                <a:t>Country C</a:t>
              </a:r>
            </a:p>
          </p:txBody>
        </p:sp>
      </p:grpSp>
      <p:sp>
        <p:nvSpPr>
          <p:cNvPr name="TextBox 23" id="23"/>
          <p:cNvSpPr txBox="true"/>
          <p:nvPr/>
        </p:nvSpPr>
        <p:spPr>
          <a:xfrm rot="0">
            <a:off x="14171086" y="5972006"/>
            <a:ext cx="2547607" cy="335787"/>
          </a:xfrm>
          <a:prstGeom prst="rect">
            <a:avLst/>
          </a:prstGeom>
        </p:spPr>
        <p:txBody>
          <a:bodyPr anchor="t" rtlCol="false" tIns="0" lIns="0" bIns="0" rIns="0">
            <a:spAutoFit/>
          </a:bodyPr>
          <a:lstStyle/>
          <a:p>
            <a:pPr algn="ctr">
              <a:lnSpc>
                <a:spcPts val="2792"/>
              </a:lnSpc>
            </a:pPr>
            <a:r>
              <a:rPr lang="en-US" sz="1994">
                <a:solidFill>
                  <a:srgbClr val="000000"/>
                </a:solidFill>
                <a:latin typeface="League Spartan"/>
              </a:rPr>
              <a:t>Country D</a:t>
            </a:r>
          </a:p>
        </p:txBody>
      </p:sp>
      <p:sp>
        <p:nvSpPr>
          <p:cNvPr name="AutoShape 24" id="24"/>
          <p:cNvSpPr/>
          <p:nvPr/>
        </p:nvSpPr>
        <p:spPr>
          <a:xfrm rot="0">
            <a:off x="10808963" y="6183581"/>
            <a:ext cx="2780836" cy="0"/>
          </a:xfrm>
          <a:prstGeom prst="line">
            <a:avLst/>
          </a:prstGeom>
          <a:ln cap="flat" w="104775">
            <a:solidFill>
              <a:srgbClr val="000000"/>
            </a:solidFill>
            <a:prstDash val="solid"/>
            <a:headEnd type="arrow" len="sm" w="med"/>
            <a:tailEnd type="arrow" len="sm" w="med"/>
          </a:ln>
        </p:spPr>
      </p:sp>
      <p:sp>
        <p:nvSpPr>
          <p:cNvPr name="TextBox 25" id="25"/>
          <p:cNvSpPr txBox="true"/>
          <p:nvPr/>
        </p:nvSpPr>
        <p:spPr>
          <a:xfrm rot="0">
            <a:off x="4670094" y="2475715"/>
            <a:ext cx="2388548" cy="854100"/>
          </a:xfrm>
          <a:prstGeom prst="rect">
            <a:avLst/>
          </a:prstGeom>
        </p:spPr>
        <p:txBody>
          <a:bodyPr anchor="t" rtlCol="false" tIns="0" lIns="0" bIns="0" rIns="0">
            <a:spAutoFit/>
          </a:bodyPr>
          <a:lstStyle/>
          <a:p>
            <a:pPr algn="ctr">
              <a:lnSpc>
                <a:spcPts val="3349"/>
              </a:lnSpc>
            </a:pPr>
            <a:r>
              <a:rPr lang="en-US" sz="2392" u="sng">
                <a:solidFill>
                  <a:srgbClr val="0961A0"/>
                </a:solidFill>
                <a:latin typeface="Telegraf Bold"/>
              </a:rPr>
              <a:t>Monetary Union</a:t>
            </a:r>
          </a:p>
        </p:txBody>
      </p:sp>
      <p:sp>
        <p:nvSpPr>
          <p:cNvPr name="TextBox 26" id="26"/>
          <p:cNvSpPr txBox="true"/>
          <p:nvPr/>
        </p:nvSpPr>
        <p:spPr>
          <a:xfrm rot="0">
            <a:off x="10922544" y="5068359"/>
            <a:ext cx="2553674" cy="817711"/>
          </a:xfrm>
          <a:prstGeom prst="rect">
            <a:avLst/>
          </a:prstGeom>
        </p:spPr>
        <p:txBody>
          <a:bodyPr anchor="t" rtlCol="false" tIns="0" lIns="0" bIns="0" rIns="0">
            <a:spAutoFit/>
          </a:bodyPr>
          <a:lstStyle/>
          <a:p>
            <a:pPr algn="ctr">
              <a:lnSpc>
                <a:spcPts val="3204"/>
              </a:lnSpc>
            </a:pPr>
            <a:r>
              <a:rPr lang="en-US" sz="2289">
                <a:solidFill>
                  <a:srgbClr val="000000"/>
                </a:solidFill>
                <a:latin typeface="Telegraf"/>
              </a:rPr>
              <a:t>Common External Policies</a:t>
            </a:r>
          </a:p>
        </p:txBody>
      </p:sp>
      <p:sp>
        <p:nvSpPr>
          <p:cNvPr name="AutoShape 27" id="27"/>
          <p:cNvSpPr/>
          <p:nvPr/>
        </p:nvSpPr>
        <p:spPr>
          <a:xfrm rot="-7775865">
            <a:off x="3560491" y="7113051"/>
            <a:ext cx="1453333" cy="0"/>
          </a:xfrm>
          <a:prstGeom prst="line">
            <a:avLst/>
          </a:prstGeom>
          <a:ln cap="flat" w="38100">
            <a:solidFill>
              <a:srgbClr val="000000"/>
            </a:solidFill>
            <a:prstDash val="solid"/>
            <a:headEnd type="arrow" len="sm" w="med"/>
            <a:tailEnd type="arrow" len="sm" w="med"/>
          </a:ln>
        </p:spPr>
      </p:sp>
    </p:spTree>
  </p:cSld>
  <p:clrMapOvr>
    <a:masterClrMapping/>
  </p:clrMapOvr>
</p:sld>
</file>

<file path=ppt/slides/slide25.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pic>
        <p:nvPicPr>
          <p:cNvPr name="Picture 2" id="2"/>
          <p:cNvPicPr>
            <a:picLocks noChangeAspect="true"/>
          </p:cNvPicPr>
          <p:nvPr/>
        </p:nvPicPr>
        <p:blipFill>
          <a:blip r:embed="rId2"/>
          <a:srcRect l="0" t="0" r="0" b="0"/>
          <a:stretch>
            <a:fillRect/>
          </a:stretch>
        </p:blipFill>
        <p:spPr>
          <a:xfrm flipH="false" flipV="false" rot="0">
            <a:off x="1229663" y="2883902"/>
            <a:ext cx="15828673" cy="5011678"/>
          </a:xfrm>
          <a:prstGeom prst="rect">
            <a:avLst/>
          </a:prstGeom>
        </p:spPr>
      </p:pic>
      <p:sp>
        <p:nvSpPr>
          <p:cNvPr name="TextBox 3" id="3"/>
          <p:cNvSpPr txBox="true"/>
          <p:nvPr/>
        </p:nvSpPr>
        <p:spPr>
          <a:xfrm rot="0">
            <a:off x="969289" y="652462"/>
            <a:ext cx="16349422" cy="923925"/>
          </a:xfrm>
          <a:prstGeom prst="rect">
            <a:avLst/>
          </a:prstGeom>
        </p:spPr>
        <p:txBody>
          <a:bodyPr anchor="t" rtlCol="false" tIns="0" lIns="0" bIns="0" rIns="0">
            <a:spAutoFit/>
          </a:bodyPr>
          <a:lstStyle/>
          <a:p>
            <a:pPr algn="ctr">
              <a:lnSpc>
                <a:spcPts val="6839"/>
              </a:lnSpc>
            </a:pPr>
            <a:r>
              <a:rPr lang="en-US" sz="7200">
                <a:solidFill>
                  <a:srgbClr val="000000"/>
                </a:solidFill>
                <a:latin typeface="League Spartan"/>
              </a:rPr>
              <a:t>Monetary Union</a:t>
            </a:r>
          </a:p>
        </p:txBody>
      </p:sp>
      <p:sp>
        <p:nvSpPr>
          <p:cNvPr name="TextBox 4" id="4"/>
          <p:cNvSpPr txBox="true"/>
          <p:nvPr/>
        </p:nvSpPr>
        <p:spPr>
          <a:xfrm rot="0">
            <a:off x="-1863514" y="10088880"/>
            <a:ext cx="5784428" cy="198120"/>
          </a:xfrm>
          <a:prstGeom prst="rect">
            <a:avLst/>
          </a:prstGeom>
        </p:spPr>
        <p:txBody>
          <a:bodyPr anchor="t" rtlCol="false" tIns="0" lIns="0" bIns="0" rIns="0">
            <a:spAutoFit/>
          </a:bodyPr>
          <a:lstStyle/>
          <a:p>
            <a:pPr algn="ctr">
              <a:lnSpc>
                <a:spcPts val="1679"/>
              </a:lnSpc>
            </a:pPr>
            <a:r>
              <a:rPr lang="en-US" sz="1200">
                <a:solidFill>
                  <a:srgbClr val="000000"/>
                </a:solidFill>
                <a:latin typeface="League Spartan"/>
              </a:rPr>
              <a:t>Copyright Bananaomics</a:t>
            </a:r>
          </a:p>
        </p:txBody>
      </p:sp>
    </p:spTree>
  </p:cSld>
  <p:clrMapOvr>
    <a:masterClrMapping/>
  </p:clrMapOvr>
</p:sld>
</file>

<file path=ppt/slides/slide26.xml><?xml version="1.0" encoding="utf-8"?>
<p:sld xmlns:p="http://schemas.openxmlformats.org/presentationml/2006/main" xmlns:a="http://schemas.openxmlformats.org/drawingml/2006/main" xmlns:r="http://schemas.openxmlformats.org/officeDocument/2006/relationships">
  <p:cSld>
    <p:bg>
      <p:bgPr>
        <a:solidFill>
          <a:srgbClr val="F7F7F7"/>
        </a:solidFill>
      </p:bgPr>
    </p:bg>
    <p:spTree>
      <p:nvGrpSpPr>
        <p:cNvPr id="1" name=""/>
        <p:cNvGrpSpPr/>
        <p:nvPr/>
      </p:nvGrpSpPr>
      <p:grpSpPr>
        <a:xfrm>
          <a:off x="0" y="0"/>
          <a:ext cx="0" cy="0"/>
          <a:chOff x="0" y="0"/>
          <a:chExt cx="0" cy="0"/>
        </a:xfrm>
      </p:grpSpPr>
      <p:pic>
        <p:nvPicPr>
          <p:cNvPr name="Picture 2" id="2"/>
          <p:cNvPicPr>
            <a:picLocks noChangeAspect="true"/>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l="0" t="0" r="0" b="0"/>
          <a:stretch>
            <a:fillRect/>
          </a:stretch>
        </p:blipFill>
        <p:spPr>
          <a:xfrm flipH="false" flipV="false" rot="0">
            <a:off x="6892399" y="5947837"/>
            <a:ext cx="4503201" cy="4114800"/>
          </a:xfrm>
          <a:prstGeom prst="rect">
            <a:avLst/>
          </a:prstGeom>
        </p:spPr>
      </p:pic>
      <p:grpSp>
        <p:nvGrpSpPr>
          <p:cNvPr name="Group 3" id="3"/>
          <p:cNvGrpSpPr/>
          <p:nvPr/>
        </p:nvGrpSpPr>
        <p:grpSpPr>
          <a:xfrm rot="0">
            <a:off x="969289" y="4339163"/>
            <a:ext cx="16349422" cy="1608674"/>
            <a:chOff x="0" y="0"/>
            <a:chExt cx="21799229" cy="2144899"/>
          </a:xfrm>
        </p:grpSpPr>
        <p:sp>
          <p:nvSpPr>
            <p:cNvPr name="TextBox 4" id="4"/>
            <p:cNvSpPr txBox="true"/>
            <p:nvPr/>
          </p:nvSpPr>
          <p:spPr>
            <a:xfrm rot="0">
              <a:off x="0" y="171450"/>
              <a:ext cx="21799229" cy="1289050"/>
            </a:xfrm>
            <a:prstGeom prst="rect">
              <a:avLst/>
            </a:prstGeom>
          </p:spPr>
          <p:txBody>
            <a:bodyPr anchor="t" rtlCol="false" tIns="0" lIns="0" bIns="0" rIns="0">
              <a:spAutoFit/>
            </a:bodyPr>
            <a:lstStyle/>
            <a:p>
              <a:pPr algn="ctr">
                <a:lnSpc>
                  <a:spcPts val="6839"/>
                </a:lnSpc>
              </a:pPr>
              <a:r>
                <a:rPr lang="en-US" sz="7200" spc="-359">
                  <a:solidFill>
                    <a:srgbClr val="000000"/>
                  </a:solidFill>
                  <a:latin typeface="League Spartan"/>
                </a:rPr>
                <a:t>Trading Blocs Evaluation</a:t>
              </a:r>
            </a:p>
          </p:txBody>
        </p:sp>
        <p:sp>
          <p:nvSpPr>
            <p:cNvPr name="TextBox 5" id="5"/>
            <p:cNvSpPr txBox="true"/>
            <p:nvPr/>
          </p:nvSpPr>
          <p:spPr>
            <a:xfrm rot="0">
              <a:off x="0" y="1657219"/>
              <a:ext cx="21799229" cy="487680"/>
            </a:xfrm>
            <a:prstGeom prst="rect">
              <a:avLst/>
            </a:prstGeom>
          </p:spPr>
          <p:txBody>
            <a:bodyPr anchor="t" rtlCol="false" tIns="0" lIns="0" bIns="0" rIns="0">
              <a:spAutoFit/>
            </a:bodyPr>
            <a:lstStyle/>
            <a:p>
              <a:pPr algn="l">
                <a:lnSpc>
                  <a:spcPts val="3022"/>
                </a:lnSpc>
              </a:pPr>
            </a:p>
          </p:txBody>
        </p:sp>
      </p:grpSp>
      <p:sp>
        <p:nvSpPr>
          <p:cNvPr name="TextBox 6" id="6"/>
          <p:cNvSpPr txBox="true"/>
          <p:nvPr/>
        </p:nvSpPr>
        <p:spPr>
          <a:xfrm rot="0">
            <a:off x="-1863514" y="10069830"/>
            <a:ext cx="5784428" cy="217170"/>
          </a:xfrm>
          <a:prstGeom prst="rect">
            <a:avLst/>
          </a:prstGeom>
        </p:spPr>
        <p:txBody>
          <a:bodyPr anchor="t" rtlCol="false" tIns="0" lIns="0" bIns="0" rIns="0">
            <a:spAutoFit/>
          </a:bodyPr>
          <a:lstStyle/>
          <a:p>
            <a:pPr algn="ctr">
              <a:lnSpc>
                <a:spcPts val="1679"/>
              </a:lnSpc>
            </a:pPr>
            <a:r>
              <a:rPr lang="en-US" sz="1200">
                <a:solidFill>
                  <a:srgbClr val="000000"/>
                </a:solidFill>
                <a:latin typeface="Arimo"/>
              </a:rPr>
              <a:t>Copyright Bananaomics</a:t>
            </a:r>
          </a:p>
        </p:txBody>
      </p:sp>
    </p:spTree>
  </p:cSld>
  <p:clrMapOvr>
    <a:masterClrMapping/>
  </p:clrMapOvr>
</p:sld>
</file>

<file path=ppt/slides/slide27.xml><?xml version="1.0" encoding="utf-8"?>
<p:sld xmlns:p="http://schemas.openxmlformats.org/presentationml/2006/main" xmlns:a="http://schemas.openxmlformats.org/drawingml/2006/main" xmlns:r="http://schemas.openxmlformats.org/officeDocument/2006/relationships">
  <p:cSld>
    <p:bg>
      <p:bgPr>
        <a:solidFill>
          <a:srgbClr val="F7F7F7"/>
        </a:solidFill>
      </p:bgPr>
    </p:bg>
    <p:spTree>
      <p:nvGrpSpPr>
        <p:cNvPr id="1" name=""/>
        <p:cNvGrpSpPr/>
        <p:nvPr/>
      </p:nvGrpSpPr>
      <p:grpSpPr>
        <a:xfrm>
          <a:off x="0" y="0"/>
          <a:ext cx="0" cy="0"/>
          <a:chOff x="0" y="0"/>
          <a:chExt cx="0" cy="0"/>
        </a:xfrm>
      </p:grpSpPr>
      <p:sp>
        <p:nvSpPr>
          <p:cNvPr name="TextBox 2" id="2"/>
          <p:cNvSpPr txBox="true"/>
          <p:nvPr/>
        </p:nvSpPr>
        <p:spPr>
          <a:xfrm rot="0">
            <a:off x="1866898" y="2127336"/>
            <a:ext cx="14673025" cy="6525450"/>
          </a:xfrm>
          <a:prstGeom prst="rect">
            <a:avLst/>
          </a:prstGeom>
        </p:spPr>
        <p:txBody>
          <a:bodyPr anchor="t" rtlCol="false" tIns="0" lIns="0" bIns="0" rIns="0">
            <a:spAutoFit/>
          </a:bodyPr>
          <a:lstStyle/>
          <a:p>
            <a:pPr marL="658496" indent="-329248" lvl="1">
              <a:lnSpc>
                <a:spcPts val="7625"/>
              </a:lnSpc>
              <a:buFont typeface="Arial"/>
              <a:buChar char="•"/>
            </a:pPr>
            <a:r>
              <a:rPr lang="en-US" sz="3050">
                <a:solidFill>
                  <a:srgbClr val="000000"/>
                </a:solidFill>
                <a:latin typeface="Telegraf"/>
              </a:rPr>
              <a:t>Trade creation (</a:t>
            </a:r>
            <a:r>
              <a:rPr lang="en-US" sz="3050">
                <a:solidFill>
                  <a:srgbClr val="EA1F26"/>
                </a:solidFill>
                <a:latin typeface="Telegraf Bold"/>
              </a:rPr>
              <a:t>HL only</a:t>
            </a:r>
            <a:r>
              <a:rPr lang="en-US" sz="3050">
                <a:solidFill>
                  <a:srgbClr val="000000"/>
                </a:solidFill>
                <a:latin typeface="Telegraf"/>
              </a:rPr>
              <a:t>) </a:t>
            </a:r>
          </a:p>
          <a:p>
            <a:pPr marL="658496" indent="-329248" lvl="1">
              <a:lnSpc>
                <a:spcPts val="7625"/>
              </a:lnSpc>
              <a:buFont typeface="Arial"/>
              <a:buChar char="•"/>
            </a:pPr>
            <a:r>
              <a:rPr lang="en-US" sz="3050">
                <a:solidFill>
                  <a:srgbClr val="000000"/>
                </a:solidFill>
                <a:latin typeface="Telegraf"/>
              </a:rPr>
              <a:t>Greater access to markets offer potential for economies of scale </a:t>
            </a:r>
          </a:p>
          <a:p>
            <a:pPr marL="658496" indent="-329248" lvl="1">
              <a:lnSpc>
                <a:spcPts val="7625"/>
              </a:lnSpc>
              <a:buFont typeface="Arial"/>
              <a:buChar char="•"/>
            </a:pPr>
            <a:r>
              <a:rPr lang="en-US" sz="3050">
                <a:solidFill>
                  <a:srgbClr val="000000"/>
                </a:solidFill>
                <a:latin typeface="Telegraf"/>
              </a:rPr>
              <a:t>Freedom of labour, there are greater employment opportunities </a:t>
            </a:r>
          </a:p>
          <a:p>
            <a:pPr marL="658496" indent="-329248" lvl="1">
              <a:lnSpc>
                <a:spcPts val="7625"/>
              </a:lnSpc>
              <a:buFont typeface="Arial"/>
              <a:buChar char="•"/>
            </a:pPr>
            <a:r>
              <a:rPr lang="en-US" sz="3050">
                <a:solidFill>
                  <a:srgbClr val="000000"/>
                </a:solidFill>
                <a:latin typeface="Telegraf"/>
              </a:rPr>
              <a:t>Membership in a trading bloc may allow for stronger bargaining power in multilateral negotiations</a:t>
            </a:r>
          </a:p>
          <a:p>
            <a:pPr marL="658496" indent="-329248" lvl="1">
              <a:lnSpc>
                <a:spcPts val="7625"/>
              </a:lnSpc>
              <a:buFont typeface="Arial"/>
              <a:buChar char="•"/>
            </a:pPr>
            <a:r>
              <a:rPr lang="en-US" sz="3050">
                <a:solidFill>
                  <a:srgbClr val="000000"/>
                </a:solidFill>
                <a:latin typeface="Telegraf"/>
              </a:rPr>
              <a:t>Greater political stability and cooperation</a:t>
            </a:r>
          </a:p>
          <a:p>
            <a:pPr>
              <a:lnSpc>
                <a:spcPts val="6042"/>
              </a:lnSpc>
            </a:pPr>
          </a:p>
        </p:txBody>
      </p:sp>
      <p:pic>
        <p:nvPicPr>
          <p:cNvPr name="Picture 3" id="3"/>
          <p:cNvPicPr>
            <a:picLocks noChangeAspect="true"/>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l="0" t="0" r="0" b="0"/>
          <a:stretch>
            <a:fillRect/>
          </a:stretch>
        </p:blipFill>
        <p:spPr>
          <a:xfrm flipH="false" flipV="false" rot="0">
            <a:off x="12963936" y="6172200"/>
            <a:ext cx="4119950" cy="4114800"/>
          </a:xfrm>
          <a:prstGeom prst="rect">
            <a:avLst/>
          </a:prstGeom>
        </p:spPr>
      </p:pic>
      <p:grpSp>
        <p:nvGrpSpPr>
          <p:cNvPr name="Group 4" id="4"/>
          <p:cNvGrpSpPr/>
          <p:nvPr/>
        </p:nvGrpSpPr>
        <p:grpSpPr>
          <a:xfrm rot="0">
            <a:off x="1028700" y="604754"/>
            <a:ext cx="16349422" cy="1608674"/>
            <a:chOff x="0" y="0"/>
            <a:chExt cx="21799229" cy="2144899"/>
          </a:xfrm>
        </p:grpSpPr>
        <p:sp>
          <p:nvSpPr>
            <p:cNvPr name="TextBox 5" id="5"/>
            <p:cNvSpPr txBox="true"/>
            <p:nvPr/>
          </p:nvSpPr>
          <p:spPr>
            <a:xfrm rot="0">
              <a:off x="0" y="171450"/>
              <a:ext cx="21799229" cy="1289050"/>
            </a:xfrm>
            <a:prstGeom prst="rect">
              <a:avLst/>
            </a:prstGeom>
          </p:spPr>
          <p:txBody>
            <a:bodyPr anchor="t" rtlCol="false" tIns="0" lIns="0" bIns="0" rIns="0">
              <a:spAutoFit/>
            </a:bodyPr>
            <a:lstStyle/>
            <a:p>
              <a:pPr algn="ctr">
                <a:lnSpc>
                  <a:spcPts val="6839"/>
                </a:lnSpc>
              </a:pPr>
              <a:r>
                <a:rPr lang="en-US" sz="7200" spc="-359">
                  <a:solidFill>
                    <a:srgbClr val="000000"/>
                  </a:solidFill>
                  <a:latin typeface="League Spartan"/>
                </a:rPr>
                <a:t>Trading Blocs Advantages</a:t>
              </a:r>
            </a:p>
          </p:txBody>
        </p:sp>
        <p:sp>
          <p:nvSpPr>
            <p:cNvPr name="TextBox 6" id="6"/>
            <p:cNvSpPr txBox="true"/>
            <p:nvPr/>
          </p:nvSpPr>
          <p:spPr>
            <a:xfrm rot="0">
              <a:off x="0" y="1657219"/>
              <a:ext cx="21799229" cy="487680"/>
            </a:xfrm>
            <a:prstGeom prst="rect">
              <a:avLst/>
            </a:prstGeom>
          </p:spPr>
          <p:txBody>
            <a:bodyPr anchor="t" rtlCol="false" tIns="0" lIns="0" bIns="0" rIns="0">
              <a:spAutoFit/>
            </a:bodyPr>
            <a:lstStyle/>
            <a:p>
              <a:pPr algn="l">
                <a:lnSpc>
                  <a:spcPts val="3022"/>
                </a:lnSpc>
              </a:pPr>
            </a:p>
          </p:txBody>
        </p:sp>
      </p:grpSp>
      <p:sp>
        <p:nvSpPr>
          <p:cNvPr name="TextBox 7" id="7"/>
          <p:cNvSpPr txBox="true"/>
          <p:nvPr/>
        </p:nvSpPr>
        <p:spPr>
          <a:xfrm rot="0">
            <a:off x="-1863514" y="10088880"/>
            <a:ext cx="5784428" cy="198120"/>
          </a:xfrm>
          <a:prstGeom prst="rect">
            <a:avLst/>
          </a:prstGeom>
        </p:spPr>
        <p:txBody>
          <a:bodyPr anchor="t" rtlCol="false" tIns="0" lIns="0" bIns="0" rIns="0">
            <a:spAutoFit/>
          </a:bodyPr>
          <a:lstStyle/>
          <a:p>
            <a:pPr algn="ctr">
              <a:lnSpc>
                <a:spcPts val="1679"/>
              </a:lnSpc>
            </a:pPr>
            <a:r>
              <a:rPr lang="en-US" sz="1200">
                <a:solidFill>
                  <a:srgbClr val="000000"/>
                </a:solidFill>
                <a:latin typeface="League Spartan"/>
              </a:rPr>
              <a:t>Copyright Bananaomics</a:t>
            </a:r>
          </a:p>
        </p:txBody>
      </p:sp>
    </p:spTree>
  </p:cSld>
  <p:clrMapOvr>
    <a:masterClrMapping/>
  </p:clrMapOvr>
</p:sld>
</file>

<file path=ppt/slides/slide28.xml><?xml version="1.0" encoding="utf-8"?>
<p:sld xmlns:p="http://schemas.openxmlformats.org/presentationml/2006/main" xmlns:a="http://schemas.openxmlformats.org/drawingml/2006/main" xmlns:r="http://schemas.openxmlformats.org/officeDocument/2006/relationships">
  <p:cSld>
    <p:bg>
      <p:bgPr>
        <a:solidFill>
          <a:srgbClr val="F7F7F7"/>
        </a:solidFill>
      </p:bgPr>
    </p:bg>
    <p:spTree>
      <p:nvGrpSpPr>
        <p:cNvPr id="1" name=""/>
        <p:cNvGrpSpPr/>
        <p:nvPr/>
      </p:nvGrpSpPr>
      <p:grpSpPr>
        <a:xfrm>
          <a:off x="0" y="0"/>
          <a:ext cx="0" cy="0"/>
          <a:chOff x="0" y="0"/>
          <a:chExt cx="0" cy="0"/>
        </a:xfrm>
      </p:grpSpPr>
      <p:sp>
        <p:nvSpPr>
          <p:cNvPr name="TextBox 2" id="2"/>
          <p:cNvSpPr txBox="true"/>
          <p:nvPr/>
        </p:nvSpPr>
        <p:spPr>
          <a:xfrm rot="0">
            <a:off x="1807487" y="2054067"/>
            <a:ext cx="14673025" cy="7725600"/>
          </a:xfrm>
          <a:prstGeom prst="rect">
            <a:avLst/>
          </a:prstGeom>
        </p:spPr>
        <p:txBody>
          <a:bodyPr anchor="t" rtlCol="false" tIns="0" lIns="0" bIns="0" rIns="0">
            <a:spAutoFit/>
          </a:bodyPr>
          <a:lstStyle/>
          <a:p>
            <a:pPr marL="658496" indent="-329248" lvl="1">
              <a:lnSpc>
                <a:spcPts val="7625"/>
              </a:lnSpc>
              <a:buFont typeface="Arial"/>
              <a:buChar char="•"/>
            </a:pPr>
            <a:r>
              <a:rPr lang="en-US" sz="3050">
                <a:solidFill>
                  <a:srgbClr val="000000"/>
                </a:solidFill>
                <a:latin typeface="Telegraf"/>
              </a:rPr>
              <a:t>Trade diversion (</a:t>
            </a:r>
            <a:r>
              <a:rPr lang="en-US" sz="3050">
                <a:solidFill>
                  <a:srgbClr val="EA1F26"/>
                </a:solidFill>
                <a:latin typeface="Telegraf Bold"/>
              </a:rPr>
              <a:t>HL only</a:t>
            </a:r>
            <a:r>
              <a:rPr lang="en-US" sz="3050">
                <a:solidFill>
                  <a:srgbClr val="000000"/>
                </a:solidFill>
                <a:latin typeface="Telegraf"/>
              </a:rPr>
              <a:t>)</a:t>
            </a:r>
          </a:p>
          <a:p>
            <a:pPr marL="658496" indent="-329248" lvl="1">
              <a:lnSpc>
                <a:spcPts val="7625"/>
              </a:lnSpc>
              <a:buFont typeface="Arial"/>
              <a:buChar char="•"/>
            </a:pPr>
            <a:r>
              <a:rPr lang="en-US" sz="3050">
                <a:solidFill>
                  <a:srgbClr val="000000"/>
                </a:solidFill>
                <a:latin typeface="Telegraf"/>
              </a:rPr>
              <a:t>Loss of sovereignty</a:t>
            </a:r>
          </a:p>
          <a:p>
            <a:pPr marL="1316991" indent="-438997" lvl="2">
              <a:lnSpc>
                <a:spcPts val="4605"/>
              </a:lnSpc>
              <a:buFont typeface="Arial"/>
              <a:buChar char="⚬"/>
            </a:pPr>
            <a:r>
              <a:rPr lang="en-US" sz="3050">
                <a:solidFill>
                  <a:srgbClr val="000000"/>
                </a:solidFill>
                <a:latin typeface="Telegraf"/>
              </a:rPr>
              <a:t>Countries must cooperate or give up the idea of being fully independent and autonomous. For example, some countries in the EU are not in the Eurozone (shared currency zone) because they want to be able to control their money supply and most likely have some cultural connection to the currency.</a:t>
            </a:r>
          </a:p>
          <a:p>
            <a:pPr marL="658496" indent="-329248" lvl="1">
              <a:lnSpc>
                <a:spcPts val="7625"/>
              </a:lnSpc>
              <a:buFont typeface="Arial"/>
              <a:buChar char="•"/>
            </a:pPr>
            <a:r>
              <a:rPr lang="en-US" sz="3050">
                <a:solidFill>
                  <a:srgbClr val="000000"/>
                </a:solidFill>
                <a:latin typeface="Telegraf"/>
              </a:rPr>
              <a:t>Challenge to multilateral trading negotiation</a:t>
            </a:r>
          </a:p>
          <a:p>
            <a:pPr marL="1316991" indent="-438997" lvl="2">
              <a:lnSpc>
                <a:spcPts val="4697"/>
              </a:lnSpc>
              <a:buFont typeface="Arial"/>
              <a:buChar char="⚬"/>
            </a:pPr>
            <a:r>
              <a:rPr lang="en-US" sz="3050">
                <a:solidFill>
                  <a:srgbClr val="000000"/>
                </a:solidFill>
                <a:latin typeface="Telegraf"/>
              </a:rPr>
              <a:t>Countries may have social, political, historical, and economic differences that make the development of trading blocs difficult. </a:t>
            </a:r>
          </a:p>
          <a:p>
            <a:pPr>
              <a:lnSpc>
                <a:spcPts val="6042"/>
              </a:lnSpc>
            </a:pPr>
          </a:p>
        </p:txBody>
      </p:sp>
      <p:pic>
        <p:nvPicPr>
          <p:cNvPr name="Picture 3" id="3"/>
          <p:cNvPicPr>
            <a:picLocks noChangeAspect="true"/>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l="0" t="0" r="0" b="0"/>
          <a:stretch>
            <a:fillRect/>
          </a:stretch>
        </p:blipFill>
        <p:spPr>
          <a:xfrm flipH="false" flipV="false" rot="0">
            <a:off x="15375260" y="1409092"/>
            <a:ext cx="2621925" cy="2621925"/>
          </a:xfrm>
          <a:prstGeom prst="rect">
            <a:avLst/>
          </a:prstGeom>
        </p:spPr>
      </p:pic>
      <p:grpSp>
        <p:nvGrpSpPr>
          <p:cNvPr name="Group 4" id="4"/>
          <p:cNvGrpSpPr/>
          <p:nvPr/>
        </p:nvGrpSpPr>
        <p:grpSpPr>
          <a:xfrm rot="0">
            <a:off x="1028700" y="604754"/>
            <a:ext cx="16349422" cy="1608674"/>
            <a:chOff x="0" y="0"/>
            <a:chExt cx="21799229" cy="2144899"/>
          </a:xfrm>
        </p:grpSpPr>
        <p:sp>
          <p:nvSpPr>
            <p:cNvPr name="TextBox 5" id="5"/>
            <p:cNvSpPr txBox="true"/>
            <p:nvPr/>
          </p:nvSpPr>
          <p:spPr>
            <a:xfrm rot="0">
              <a:off x="0" y="171450"/>
              <a:ext cx="21799229" cy="1289050"/>
            </a:xfrm>
            <a:prstGeom prst="rect">
              <a:avLst/>
            </a:prstGeom>
          </p:spPr>
          <p:txBody>
            <a:bodyPr anchor="t" rtlCol="false" tIns="0" lIns="0" bIns="0" rIns="0">
              <a:spAutoFit/>
            </a:bodyPr>
            <a:lstStyle/>
            <a:p>
              <a:pPr algn="ctr">
                <a:lnSpc>
                  <a:spcPts val="6839"/>
                </a:lnSpc>
              </a:pPr>
              <a:r>
                <a:rPr lang="en-US" sz="7200" spc="-359">
                  <a:solidFill>
                    <a:srgbClr val="000000"/>
                  </a:solidFill>
                  <a:latin typeface="League Spartan"/>
                </a:rPr>
                <a:t>Trading Blocs Disadvantages</a:t>
              </a:r>
            </a:p>
          </p:txBody>
        </p:sp>
        <p:sp>
          <p:nvSpPr>
            <p:cNvPr name="TextBox 6" id="6"/>
            <p:cNvSpPr txBox="true"/>
            <p:nvPr/>
          </p:nvSpPr>
          <p:spPr>
            <a:xfrm rot="0">
              <a:off x="0" y="1657219"/>
              <a:ext cx="21799229" cy="487680"/>
            </a:xfrm>
            <a:prstGeom prst="rect">
              <a:avLst/>
            </a:prstGeom>
          </p:spPr>
          <p:txBody>
            <a:bodyPr anchor="t" rtlCol="false" tIns="0" lIns="0" bIns="0" rIns="0">
              <a:spAutoFit/>
            </a:bodyPr>
            <a:lstStyle/>
            <a:p>
              <a:pPr algn="l">
                <a:lnSpc>
                  <a:spcPts val="3022"/>
                </a:lnSpc>
              </a:pPr>
            </a:p>
          </p:txBody>
        </p:sp>
      </p:grpSp>
      <p:sp>
        <p:nvSpPr>
          <p:cNvPr name="TextBox 7" id="7"/>
          <p:cNvSpPr txBox="true"/>
          <p:nvPr/>
        </p:nvSpPr>
        <p:spPr>
          <a:xfrm rot="0">
            <a:off x="-1863514" y="10088880"/>
            <a:ext cx="5784428" cy="198120"/>
          </a:xfrm>
          <a:prstGeom prst="rect">
            <a:avLst/>
          </a:prstGeom>
        </p:spPr>
        <p:txBody>
          <a:bodyPr anchor="t" rtlCol="false" tIns="0" lIns="0" bIns="0" rIns="0">
            <a:spAutoFit/>
          </a:bodyPr>
          <a:lstStyle/>
          <a:p>
            <a:pPr algn="ctr">
              <a:lnSpc>
                <a:spcPts val="1679"/>
              </a:lnSpc>
            </a:pPr>
            <a:r>
              <a:rPr lang="en-US" sz="1200">
                <a:solidFill>
                  <a:srgbClr val="000000"/>
                </a:solidFill>
                <a:latin typeface="League Spartan"/>
              </a:rPr>
              <a:t>Copyright Bananaomics</a:t>
            </a:r>
          </a:p>
        </p:txBody>
      </p:sp>
    </p:spTree>
  </p:cSld>
  <p:clrMapOvr>
    <a:masterClrMapping/>
  </p:clrMapOvr>
</p:sld>
</file>

<file path=ppt/slides/slide29.xml><?xml version="1.0" encoding="utf-8"?>
<p:sld xmlns:p="http://schemas.openxmlformats.org/presentationml/2006/main" xmlns:a="http://schemas.openxmlformats.org/drawingml/2006/main" xmlns:r="http://schemas.openxmlformats.org/officeDocument/2006/relationships">
  <p:cSld>
    <p:bg>
      <p:bgPr>
        <a:solidFill>
          <a:srgbClr val="F7F7F7"/>
        </a:solidFill>
      </p:bgPr>
    </p:bg>
    <p:spTree>
      <p:nvGrpSpPr>
        <p:cNvPr id="1" name=""/>
        <p:cNvGrpSpPr/>
        <p:nvPr/>
      </p:nvGrpSpPr>
      <p:grpSpPr>
        <a:xfrm>
          <a:off x="0" y="0"/>
          <a:ext cx="0" cy="0"/>
          <a:chOff x="0" y="0"/>
          <a:chExt cx="0" cy="0"/>
        </a:xfrm>
      </p:grpSpPr>
      <p:pic>
        <p:nvPicPr>
          <p:cNvPr name="Picture 2" id="2"/>
          <p:cNvPicPr>
            <a:picLocks noChangeAspect="true"/>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l="0" t="0" r="0" b="0"/>
          <a:stretch>
            <a:fillRect/>
          </a:stretch>
        </p:blipFill>
        <p:spPr>
          <a:xfrm flipH="false" flipV="false" rot="0">
            <a:off x="6638795" y="5632230"/>
            <a:ext cx="5010411" cy="4114800"/>
          </a:xfrm>
          <a:prstGeom prst="rect">
            <a:avLst/>
          </a:prstGeom>
        </p:spPr>
      </p:pic>
      <p:grpSp>
        <p:nvGrpSpPr>
          <p:cNvPr name="Group 3" id="3"/>
          <p:cNvGrpSpPr/>
          <p:nvPr/>
        </p:nvGrpSpPr>
        <p:grpSpPr>
          <a:xfrm rot="0">
            <a:off x="969289" y="3464976"/>
            <a:ext cx="16349422" cy="1678524"/>
            <a:chOff x="0" y="0"/>
            <a:chExt cx="21799229" cy="2238033"/>
          </a:xfrm>
        </p:grpSpPr>
        <p:sp>
          <p:nvSpPr>
            <p:cNvPr name="TextBox 4" id="4"/>
            <p:cNvSpPr txBox="true"/>
            <p:nvPr/>
          </p:nvSpPr>
          <p:spPr>
            <a:xfrm rot="0">
              <a:off x="0" y="171450"/>
              <a:ext cx="21799229" cy="1289050"/>
            </a:xfrm>
            <a:prstGeom prst="rect">
              <a:avLst/>
            </a:prstGeom>
          </p:spPr>
          <p:txBody>
            <a:bodyPr anchor="t" rtlCol="false" tIns="0" lIns="0" bIns="0" rIns="0">
              <a:spAutoFit/>
            </a:bodyPr>
            <a:lstStyle/>
            <a:p>
              <a:pPr algn="ctr">
                <a:lnSpc>
                  <a:spcPts val="6839"/>
                </a:lnSpc>
              </a:pPr>
              <a:r>
                <a:rPr lang="en-US" sz="7200" spc="-359">
                  <a:solidFill>
                    <a:srgbClr val="000000"/>
                  </a:solidFill>
                  <a:latin typeface="League Spartan"/>
                </a:rPr>
                <a:t>Trade Creation and Diversion</a:t>
              </a:r>
            </a:p>
          </p:txBody>
        </p:sp>
        <p:sp>
          <p:nvSpPr>
            <p:cNvPr name="TextBox 5" id="5"/>
            <p:cNvSpPr txBox="true"/>
            <p:nvPr/>
          </p:nvSpPr>
          <p:spPr>
            <a:xfrm rot="0">
              <a:off x="0" y="1647694"/>
              <a:ext cx="21799229" cy="590339"/>
            </a:xfrm>
            <a:prstGeom prst="rect">
              <a:avLst/>
            </a:prstGeom>
          </p:spPr>
          <p:txBody>
            <a:bodyPr anchor="t" rtlCol="false" tIns="0" lIns="0" bIns="0" rIns="0">
              <a:spAutoFit/>
            </a:bodyPr>
            <a:lstStyle/>
            <a:p>
              <a:pPr algn="ctr">
                <a:lnSpc>
                  <a:spcPts val="3672"/>
                </a:lnSpc>
              </a:pPr>
              <a:r>
                <a:rPr lang="en-US" sz="2824" spc="141">
                  <a:solidFill>
                    <a:srgbClr val="EA1F26"/>
                  </a:solidFill>
                  <a:latin typeface="League Spartan"/>
                </a:rPr>
                <a:t>(HL ONLY)</a:t>
              </a:r>
            </a:p>
          </p:txBody>
        </p:sp>
      </p:grpSp>
      <p:sp>
        <p:nvSpPr>
          <p:cNvPr name="TextBox 6" id="6"/>
          <p:cNvSpPr txBox="true"/>
          <p:nvPr/>
        </p:nvSpPr>
        <p:spPr>
          <a:xfrm rot="0">
            <a:off x="-1863514" y="10069830"/>
            <a:ext cx="5784428" cy="217170"/>
          </a:xfrm>
          <a:prstGeom prst="rect">
            <a:avLst/>
          </a:prstGeom>
        </p:spPr>
        <p:txBody>
          <a:bodyPr anchor="t" rtlCol="false" tIns="0" lIns="0" bIns="0" rIns="0">
            <a:spAutoFit/>
          </a:bodyPr>
          <a:lstStyle/>
          <a:p>
            <a:pPr algn="ctr">
              <a:lnSpc>
                <a:spcPts val="1679"/>
              </a:lnSpc>
            </a:pPr>
            <a:r>
              <a:rPr lang="en-US" sz="1200">
                <a:solidFill>
                  <a:srgbClr val="000000"/>
                </a:solidFill>
                <a:latin typeface="Arimo"/>
              </a:rPr>
              <a:t>Copyright Bananaomics</a:t>
            </a:r>
          </a:p>
        </p:txBody>
      </p:sp>
    </p:spTree>
  </p:cSld>
  <p:clrMapOvr>
    <a:masterClrMapping/>
  </p:clrMapOvr>
</p:sld>
</file>

<file path=ppt/slides/slide3.xml><?xml version="1.0" encoding="utf-8"?>
<p:sld xmlns:p="http://schemas.openxmlformats.org/presentationml/2006/main" xmlns:a="http://schemas.openxmlformats.org/drawingml/2006/main" xmlns:r="http://schemas.openxmlformats.org/officeDocument/2006/relationships">
  <p:cSld>
    <p:bg>
      <p:bgPr>
        <a:solidFill>
          <a:srgbClr val="F7F7F7"/>
        </a:solidFill>
      </p:bgPr>
    </p:bg>
    <p:spTree>
      <p:nvGrpSpPr>
        <p:cNvPr id="1" name=""/>
        <p:cNvGrpSpPr/>
        <p:nvPr/>
      </p:nvGrpSpPr>
      <p:grpSpPr>
        <a:xfrm>
          <a:off x="0" y="0"/>
          <a:ext cx="0" cy="0"/>
          <a:chOff x="0" y="0"/>
          <a:chExt cx="0" cy="0"/>
        </a:xfrm>
      </p:grpSpPr>
      <p:pic>
        <p:nvPicPr>
          <p:cNvPr name="Picture 2" id="2"/>
          <p:cNvPicPr>
            <a:picLocks noChangeAspect="true"/>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l="0" t="0" r="0" b="0"/>
          <a:stretch>
            <a:fillRect/>
          </a:stretch>
        </p:blipFill>
        <p:spPr>
          <a:xfrm flipH="false" flipV="false" rot="0">
            <a:off x="6271882" y="5993130"/>
            <a:ext cx="5863057" cy="4114800"/>
          </a:xfrm>
          <a:prstGeom prst="rect">
            <a:avLst/>
          </a:prstGeom>
        </p:spPr>
      </p:pic>
      <p:sp>
        <p:nvSpPr>
          <p:cNvPr name="TextBox 3" id="3"/>
          <p:cNvSpPr txBox="true"/>
          <p:nvPr/>
        </p:nvSpPr>
        <p:spPr>
          <a:xfrm rot="0">
            <a:off x="903063" y="2207804"/>
            <a:ext cx="16481874" cy="2335530"/>
          </a:xfrm>
          <a:prstGeom prst="rect">
            <a:avLst/>
          </a:prstGeom>
        </p:spPr>
        <p:txBody>
          <a:bodyPr anchor="t" rtlCol="false" tIns="0" lIns="0" bIns="0" rIns="0">
            <a:spAutoFit/>
          </a:bodyPr>
          <a:lstStyle/>
          <a:p>
            <a:pPr algn="ctr">
              <a:lnSpc>
                <a:spcPts val="6678"/>
              </a:lnSpc>
            </a:pPr>
            <a:r>
              <a:rPr lang="en-US" sz="3150">
                <a:solidFill>
                  <a:srgbClr val="000000"/>
                </a:solidFill>
                <a:latin typeface="Telegraf Bold"/>
              </a:rPr>
              <a:t>Economic Integration</a:t>
            </a:r>
          </a:p>
          <a:p>
            <a:pPr algn="ctr">
              <a:lnSpc>
                <a:spcPts val="6042"/>
              </a:lnSpc>
            </a:pPr>
            <a:r>
              <a:rPr lang="en-US" sz="2850">
                <a:solidFill>
                  <a:srgbClr val="000000"/>
                </a:solidFill>
                <a:latin typeface="Telegraf"/>
              </a:rPr>
              <a:t>Economic interdependence between countries usually involves agreements between two or more countries to phase out or eliminate trade and other barriers between them.</a:t>
            </a:r>
          </a:p>
        </p:txBody>
      </p:sp>
      <p:grpSp>
        <p:nvGrpSpPr>
          <p:cNvPr name="Group 4" id="4"/>
          <p:cNvGrpSpPr/>
          <p:nvPr/>
        </p:nvGrpSpPr>
        <p:grpSpPr>
          <a:xfrm rot="0">
            <a:off x="1028700" y="224363"/>
            <a:ext cx="16349422" cy="1608674"/>
            <a:chOff x="0" y="0"/>
            <a:chExt cx="21799229" cy="2144899"/>
          </a:xfrm>
        </p:grpSpPr>
        <p:sp>
          <p:nvSpPr>
            <p:cNvPr name="TextBox 5" id="5"/>
            <p:cNvSpPr txBox="true"/>
            <p:nvPr/>
          </p:nvSpPr>
          <p:spPr>
            <a:xfrm rot="0">
              <a:off x="0" y="171450"/>
              <a:ext cx="21799229" cy="1289050"/>
            </a:xfrm>
            <a:prstGeom prst="rect">
              <a:avLst/>
            </a:prstGeom>
          </p:spPr>
          <p:txBody>
            <a:bodyPr anchor="t" rtlCol="false" tIns="0" lIns="0" bIns="0" rIns="0">
              <a:spAutoFit/>
            </a:bodyPr>
            <a:lstStyle/>
            <a:p>
              <a:pPr algn="ctr">
                <a:lnSpc>
                  <a:spcPts val="6839"/>
                </a:lnSpc>
              </a:pPr>
              <a:r>
                <a:rPr lang="en-US" sz="7200" spc="-359">
                  <a:solidFill>
                    <a:srgbClr val="000000"/>
                  </a:solidFill>
                  <a:latin typeface="League Spartan"/>
                </a:rPr>
                <a:t>Definition</a:t>
              </a:r>
            </a:p>
          </p:txBody>
        </p:sp>
        <p:sp>
          <p:nvSpPr>
            <p:cNvPr name="TextBox 6" id="6"/>
            <p:cNvSpPr txBox="true"/>
            <p:nvPr/>
          </p:nvSpPr>
          <p:spPr>
            <a:xfrm rot="0">
              <a:off x="0" y="1657219"/>
              <a:ext cx="21799229" cy="487680"/>
            </a:xfrm>
            <a:prstGeom prst="rect">
              <a:avLst/>
            </a:prstGeom>
          </p:spPr>
          <p:txBody>
            <a:bodyPr anchor="t" rtlCol="false" tIns="0" lIns="0" bIns="0" rIns="0">
              <a:spAutoFit/>
            </a:bodyPr>
            <a:lstStyle/>
            <a:p>
              <a:pPr algn="l">
                <a:lnSpc>
                  <a:spcPts val="3022"/>
                </a:lnSpc>
              </a:pPr>
            </a:p>
          </p:txBody>
        </p:sp>
      </p:grpSp>
      <p:sp>
        <p:nvSpPr>
          <p:cNvPr name="TextBox 7" id="7"/>
          <p:cNvSpPr txBox="true"/>
          <p:nvPr/>
        </p:nvSpPr>
        <p:spPr>
          <a:xfrm rot="0">
            <a:off x="-1863514" y="10069830"/>
            <a:ext cx="5784428" cy="217170"/>
          </a:xfrm>
          <a:prstGeom prst="rect">
            <a:avLst/>
          </a:prstGeom>
        </p:spPr>
        <p:txBody>
          <a:bodyPr anchor="t" rtlCol="false" tIns="0" lIns="0" bIns="0" rIns="0">
            <a:spAutoFit/>
          </a:bodyPr>
          <a:lstStyle/>
          <a:p>
            <a:pPr algn="ctr">
              <a:lnSpc>
                <a:spcPts val="1679"/>
              </a:lnSpc>
            </a:pPr>
            <a:r>
              <a:rPr lang="en-US" sz="1200">
                <a:solidFill>
                  <a:srgbClr val="000000"/>
                </a:solidFill>
                <a:latin typeface="Arimo"/>
              </a:rPr>
              <a:t>Copyright Bananaomics</a:t>
            </a:r>
          </a:p>
        </p:txBody>
      </p:sp>
    </p:spTree>
  </p:cSld>
  <p:clrMapOvr>
    <a:masterClrMapping/>
  </p:clrMapOvr>
</p:sld>
</file>

<file path=ppt/slides/slide30.xml><?xml version="1.0" encoding="utf-8"?>
<p:sld xmlns:p="http://schemas.openxmlformats.org/presentationml/2006/main" xmlns:a="http://schemas.openxmlformats.org/drawingml/2006/main" xmlns:r="http://schemas.openxmlformats.org/officeDocument/2006/relationships">
  <p:cSld>
    <p:bg>
      <p:bgPr>
        <a:solidFill>
          <a:srgbClr val="F7F7F7"/>
        </a:solidFill>
      </p:bgPr>
    </p:bg>
    <p:spTree>
      <p:nvGrpSpPr>
        <p:cNvPr id="1" name=""/>
        <p:cNvGrpSpPr/>
        <p:nvPr/>
      </p:nvGrpSpPr>
      <p:grpSpPr>
        <a:xfrm>
          <a:off x="0" y="0"/>
          <a:ext cx="0" cy="0"/>
          <a:chOff x="0" y="0"/>
          <a:chExt cx="0" cy="0"/>
        </a:xfrm>
      </p:grpSpPr>
      <p:pic>
        <p:nvPicPr>
          <p:cNvPr name="Picture 2" id="2"/>
          <p:cNvPicPr>
            <a:picLocks noChangeAspect="true"/>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l="0" t="0" r="0" b="0"/>
          <a:stretch>
            <a:fillRect/>
          </a:stretch>
        </p:blipFill>
        <p:spPr>
          <a:xfrm flipH="false" flipV="false" rot="0">
            <a:off x="7055269" y="3086100"/>
            <a:ext cx="4177462" cy="4114800"/>
          </a:xfrm>
          <a:prstGeom prst="rect">
            <a:avLst/>
          </a:prstGeom>
        </p:spPr>
      </p:pic>
      <p:sp>
        <p:nvSpPr>
          <p:cNvPr name="TextBox 3" id="3"/>
          <p:cNvSpPr txBox="true"/>
          <p:nvPr/>
        </p:nvSpPr>
        <p:spPr>
          <a:xfrm rot="0">
            <a:off x="903063" y="2167743"/>
            <a:ext cx="16481874" cy="1118806"/>
          </a:xfrm>
          <a:prstGeom prst="rect">
            <a:avLst/>
          </a:prstGeom>
        </p:spPr>
        <p:txBody>
          <a:bodyPr anchor="t" rtlCol="false" tIns="0" lIns="0" bIns="0" rIns="0">
            <a:spAutoFit/>
          </a:bodyPr>
          <a:lstStyle/>
          <a:p>
            <a:pPr algn="ctr">
              <a:lnSpc>
                <a:spcPts val="4360"/>
              </a:lnSpc>
            </a:pPr>
            <a:r>
              <a:rPr lang="en-US" sz="2850">
                <a:solidFill>
                  <a:srgbClr val="000000"/>
                </a:solidFill>
                <a:latin typeface="Telegraf Bold"/>
              </a:rPr>
              <a:t>When higher-cost imports are replaced by lower-cost imports due to the formation of a trading bloc or a trade agreement</a:t>
            </a:r>
          </a:p>
        </p:txBody>
      </p:sp>
      <p:grpSp>
        <p:nvGrpSpPr>
          <p:cNvPr name="Group 4" id="4"/>
          <p:cNvGrpSpPr/>
          <p:nvPr/>
        </p:nvGrpSpPr>
        <p:grpSpPr>
          <a:xfrm rot="0">
            <a:off x="1028700" y="224363"/>
            <a:ext cx="16349422" cy="1608674"/>
            <a:chOff x="0" y="0"/>
            <a:chExt cx="21799229" cy="2144899"/>
          </a:xfrm>
        </p:grpSpPr>
        <p:sp>
          <p:nvSpPr>
            <p:cNvPr name="TextBox 5" id="5"/>
            <p:cNvSpPr txBox="true"/>
            <p:nvPr/>
          </p:nvSpPr>
          <p:spPr>
            <a:xfrm rot="0">
              <a:off x="0" y="171450"/>
              <a:ext cx="21799229" cy="1289050"/>
            </a:xfrm>
            <a:prstGeom prst="rect">
              <a:avLst/>
            </a:prstGeom>
          </p:spPr>
          <p:txBody>
            <a:bodyPr anchor="t" rtlCol="false" tIns="0" lIns="0" bIns="0" rIns="0">
              <a:spAutoFit/>
            </a:bodyPr>
            <a:lstStyle/>
            <a:p>
              <a:pPr algn="ctr">
                <a:lnSpc>
                  <a:spcPts val="6839"/>
                </a:lnSpc>
              </a:pPr>
              <a:r>
                <a:rPr lang="en-US" sz="7200" spc="-359">
                  <a:solidFill>
                    <a:srgbClr val="000000"/>
                  </a:solidFill>
                  <a:latin typeface="League Spartan"/>
                </a:rPr>
                <a:t>Trade Creation</a:t>
              </a:r>
            </a:p>
          </p:txBody>
        </p:sp>
        <p:sp>
          <p:nvSpPr>
            <p:cNvPr name="TextBox 6" id="6"/>
            <p:cNvSpPr txBox="true"/>
            <p:nvPr/>
          </p:nvSpPr>
          <p:spPr>
            <a:xfrm rot="0">
              <a:off x="0" y="1657219"/>
              <a:ext cx="21799229" cy="487680"/>
            </a:xfrm>
            <a:prstGeom prst="rect">
              <a:avLst/>
            </a:prstGeom>
          </p:spPr>
          <p:txBody>
            <a:bodyPr anchor="t" rtlCol="false" tIns="0" lIns="0" bIns="0" rIns="0">
              <a:spAutoFit/>
            </a:bodyPr>
            <a:lstStyle/>
            <a:p>
              <a:pPr algn="l">
                <a:lnSpc>
                  <a:spcPts val="3022"/>
                </a:lnSpc>
              </a:pPr>
            </a:p>
          </p:txBody>
        </p:sp>
      </p:grpSp>
      <p:sp>
        <p:nvSpPr>
          <p:cNvPr name="TextBox 7" id="7"/>
          <p:cNvSpPr txBox="true"/>
          <p:nvPr/>
        </p:nvSpPr>
        <p:spPr>
          <a:xfrm rot="0">
            <a:off x="-1863514" y="10069830"/>
            <a:ext cx="5784428" cy="217170"/>
          </a:xfrm>
          <a:prstGeom prst="rect">
            <a:avLst/>
          </a:prstGeom>
        </p:spPr>
        <p:txBody>
          <a:bodyPr anchor="t" rtlCol="false" tIns="0" lIns="0" bIns="0" rIns="0">
            <a:spAutoFit/>
          </a:bodyPr>
          <a:lstStyle/>
          <a:p>
            <a:pPr algn="ctr">
              <a:lnSpc>
                <a:spcPts val="1679"/>
              </a:lnSpc>
            </a:pPr>
            <a:r>
              <a:rPr lang="en-US" sz="1200">
                <a:solidFill>
                  <a:srgbClr val="000000"/>
                </a:solidFill>
                <a:latin typeface="Arimo"/>
              </a:rPr>
              <a:t>Copyright Bananaomics</a:t>
            </a:r>
          </a:p>
        </p:txBody>
      </p:sp>
      <p:sp>
        <p:nvSpPr>
          <p:cNvPr name="TextBox 8" id="8"/>
          <p:cNvSpPr txBox="true"/>
          <p:nvPr/>
        </p:nvSpPr>
        <p:spPr>
          <a:xfrm rot="0">
            <a:off x="962474" y="7514856"/>
            <a:ext cx="16481874" cy="2223706"/>
          </a:xfrm>
          <a:prstGeom prst="rect">
            <a:avLst/>
          </a:prstGeom>
        </p:spPr>
        <p:txBody>
          <a:bodyPr anchor="t" rtlCol="false" tIns="0" lIns="0" bIns="0" rIns="0">
            <a:spAutoFit/>
          </a:bodyPr>
          <a:lstStyle/>
          <a:p>
            <a:pPr algn="ctr">
              <a:lnSpc>
                <a:spcPts val="4360"/>
              </a:lnSpc>
            </a:pPr>
            <a:r>
              <a:rPr lang="en-US" sz="2850">
                <a:solidFill>
                  <a:srgbClr val="000000"/>
                </a:solidFill>
                <a:latin typeface="Telegraf"/>
              </a:rPr>
              <a:t>The hope of trading blocs is that domestic industries can lower their production costs thanks to the agreement. </a:t>
            </a:r>
          </a:p>
          <a:p>
            <a:pPr algn="ctr">
              <a:lnSpc>
                <a:spcPts val="4360"/>
              </a:lnSpc>
            </a:pPr>
          </a:p>
          <a:p>
            <a:pPr algn="ctr">
              <a:lnSpc>
                <a:spcPts val="4360"/>
              </a:lnSpc>
            </a:pPr>
            <a:r>
              <a:rPr lang="en-US" sz="2850">
                <a:solidFill>
                  <a:srgbClr val="000000"/>
                </a:solidFill>
                <a:latin typeface="Telegraf"/>
              </a:rPr>
              <a:t>Example: When a country joins the EU, they gain new opportunities for trade at cheaper prices.</a:t>
            </a:r>
          </a:p>
        </p:txBody>
      </p:sp>
    </p:spTree>
  </p:cSld>
  <p:clrMapOvr>
    <a:masterClrMapping/>
  </p:clrMapOvr>
</p:sld>
</file>

<file path=ppt/slides/slide31.xml><?xml version="1.0" encoding="utf-8"?>
<p:sld xmlns:p="http://schemas.openxmlformats.org/presentationml/2006/main" xmlns:a="http://schemas.openxmlformats.org/drawingml/2006/main" xmlns:r="http://schemas.openxmlformats.org/officeDocument/2006/relationships">
  <p:cSld>
    <p:bg>
      <p:bgPr>
        <a:solidFill>
          <a:srgbClr val="F7F7F7"/>
        </a:solidFill>
      </p:bgPr>
    </p:bg>
    <p:spTree>
      <p:nvGrpSpPr>
        <p:cNvPr id="1" name=""/>
        <p:cNvGrpSpPr/>
        <p:nvPr/>
      </p:nvGrpSpPr>
      <p:grpSpPr>
        <a:xfrm>
          <a:off x="0" y="0"/>
          <a:ext cx="0" cy="0"/>
          <a:chOff x="0" y="0"/>
          <a:chExt cx="0" cy="0"/>
        </a:xfrm>
      </p:grpSpPr>
      <p:pic>
        <p:nvPicPr>
          <p:cNvPr name="Picture 2" id="2"/>
          <p:cNvPicPr>
            <a:picLocks noChangeAspect="true"/>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l="0" t="0" r="0" b="0"/>
          <a:stretch>
            <a:fillRect/>
          </a:stretch>
        </p:blipFill>
        <p:spPr>
          <a:xfrm flipH="false" flipV="false" rot="0">
            <a:off x="7146011" y="3351757"/>
            <a:ext cx="4114800" cy="4114800"/>
          </a:xfrm>
          <a:prstGeom prst="rect">
            <a:avLst/>
          </a:prstGeom>
        </p:spPr>
      </p:pic>
      <p:sp>
        <p:nvSpPr>
          <p:cNvPr name="TextBox 3" id="3"/>
          <p:cNvSpPr txBox="true"/>
          <p:nvPr/>
        </p:nvSpPr>
        <p:spPr>
          <a:xfrm rot="0">
            <a:off x="896248" y="1966250"/>
            <a:ext cx="16481874" cy="1118806"/>
          </a:xfrm>
          <a:prstGeom prst="rect">
            <a:avLst/>
          </a:prstGeom>
        </p:spPr>
        <p:txBody>
          <a:bodyPr anchor="t" rtlCol="false" tIns="0" lIns="0" bIns="0" rIns="0">
            <a:spAutoFit/>
          </a:bodyPr>
          <a:lstStyle/>
          <a:p>
            <a:pPr algn="ctr">
              <a:lnSpc>
                <a:spcPts val="4360"/>
              </a:lnSpc>
            </a:pPr>
            <a:r>
              <a:rPr lang="en-US" sz="2850">
                <a:solidFill>
                  <a:srgbClr val="000000"/>
                </a:solidFill>
                <a:latin typeface="Telegraf Bold"/>
              </a:rPr>
              <a:t>When lower-cost imports are replaced by higher-cost imports due to the formation of a trading bloc or a trade agreement.</a:t>
            </a:r>
          </a:p>
        </p:txBody>
      </p:sp>
      <p:grpSp>
        <p:nvGrpSpPr>
          <p:cNvPr name="Group 4" id="4"/>
          <p:cNvGrpSpPr/>
          <p:nvPr/>
        </p:nvGrpSpPr>
        <p:grpSpPr>
          <a:xfrm rot="0">
            <a:off x="1028700" y="224363"/>
            <a:ext cx="16349422" cy="1608674"/>
            <a:chOff x="0" y="0"/>
            <a:chExt cx="21799229" cy="2144899"/>
          </a:xfrm>
        </p:grpSpPr>
        <p:sp>
          <p:nvSpPr>
            <p:cNvPr name="TextBox 5" id="5"/>
            <p:cNvSpPr txBox="true"/>
            <p:nvPr/>
          </p:nvSpPr>
          <p:spPr>
            <a:xfrm rot="0">
              <a:off x="0" y="171450"/>
              <a:ext cx="21799229" cy="1289050"/>
            </a:xfrm>
            <a:prstGeom prst="rect">
              <a:avLst/>
            </a:prstGeom>
          </p:spPr>
          <p:txBody>
            <a:bodyPr anchor="t" rtlCol="false" tIns="0" lIns="0" bIns="0" rIns="0">
              <a:spAutoFit/>
            </a:bodyPr>
            <a:lstStyle/>
            <a:p>
              <a:pPr algn="ctr">
                <a:lnSpc>
                  <a:spcPts val="6839"/>
                </a:lnSpc>
              </a:pPr>
              <a:r>
                <a:rPr lang="en-US" sz="7200" spc="-359">
                  <a:solidFill>
                    <a:srgbClr val="000000"/>
                  </a:solidFill>
                  <a:latin typeface="League Spartan"/>
                </a:rPr>
                <a:t>Trade Diversion</a:t>
              </a:r>
            </a:p>
          </p:txBody>
        </p:sp>
        <p:sp>
          <p:nvSpPr>
            <p:cNvPr name="TextBox 6" id="6"/>
            <p:cNvSpPr txBox="true"/>
            <p:nvPr/>
          </p:nvSpPr>
          <p:spPr>
            <a:xfrm rot="0">
              <a:off x="0" y="1657219"/>
              <a:ext cx="21799229" cy="487680"/>
            </a:xfrm>
            <a:prstGeom prst="rect">
              <a:avLst/>
            </a:prstGeom>
          </p:spPr>
          <p:txBody>
            <a:bodyPr anchor="t" rtlCol="false" tIns="0" lIns="0" bIns="0" rIns="0">
              <a:spAutoFit/>
            </a:bodyPr>
            <a:lstStyle/>
            <a:p>
              <a:pPr algn="l">
                <a:lnSpc>
                  <a:spcPts val="3022"/>
                </a:lnSpc>
              </a:pPr>
            </a:p>
          </p:txBody>
        </p:sp>
      </p:grpSp>
      <p:sp>
        <p:nvSpPr>
          <p:cNvPr name="TextBox 7" id="7"/>
          <p:cNvSpPr txBox="true"/>
          <p:nvPr/>
        </p:nvSpPr>
        <p:spPr>
          <a:xfrm rot="0">
            <a:off x="-1863514" y="10069830"/>
            <a:ext cx="5784428" cy="217170"/>
          </a:xfrm>
          <a:prstGeom prst="rect">
            <a:avLst/>
          </a:prstGeom>
        </p:spPr>
        <p:txBody>
          <a:bodyPr anchor="t" rtlCol="false" tIns="0" lIns="0" bIns="0" rIns="0">
            <a:spAutoFit/>
          </a:bodyPr>
          <a:lstStyle/>
          <a:p>
            <a:pPr algn="ctr">
              <a:lnSpc>
                <a:spcPts val="1679"/>
              </a:lnSpc>
            </a:pPr>
            <a:r>
              <a:rPr lang="en-US" sz="1200">
                <a:solidFill>
                  <a:srgbClr val="000000"/>
                </a:solidFill>
                <a:latin typeface="Arimo"/>
              </a:rPr>
              <a:t>Copyright Bananaomics</a:t>
            </a:r>
          </a:p>
        </p:txBody>
      </p:sp>
      <p:sp>
        <p:nvSpPr>
          <p:cNvPr name="TextBox 8" id="8"/>
          <p:cNvSpPr txBox="true"/>
          <p:nvPr/>
        </p:nvSpPr>
        <p:spPr>
          <a:xfrm rot="0">
            <a:off x="903063" y="8009428"/>
            <a:ext cx="16481874" cy="1671256"/>
          </a:xfrm>
          <a:prstGeom prst="rect">
            <a:avLst/>
          </a:prstGeom>
        </p:spPr>
        <p:txBody>
          <a:bodyPr anchor="t" rtlCol="false" tIns="0" lIns="0" bIns="0" rIns="0">
            <a:spAutoFit/>
          </a:bodyPr>
          <a:lstStyle/>
          <a:p>
            <a:pPr algn="ctr">
              <a:lnSpc>
                <a:spcPts val="4360"/>
              </a:lnSpc>
            </a:pPr>
            <a:r>
              <a:rPr lang="en-US" sz="2850">
                <a:solidFill>
                  <a:srgbClr val="000000"/>
                </a:solidFill>
                <a:latin typeface="Telegraf"/>
              </a:rPr>
              <a:t>When joining a trading bloc, a country must use the same protectionist policies as other members. Therefore, if a country has received low-cost imports from a country but now must erect trade barriers against them, the cost of the imports increase.</a:t>
            </a:r>
          </a:p>
        </p:txBody>
      </p:sp>
    </p:spTree>
  </p:cSld>
  <p:clrMapOvr>
    <a:masterClrMapping/>
  </p:clrMapOvr>
</p:sld>
</file>

<file path=ppt/slides/slide32.xml><?xml version="1.0" encoding="utf-8"?>
<p:sld xmlns:p="http://schemas.openxmlformats.org/presentationml/2006/main" xmlns:a="http://schemas.openxmlformats.org/drawingml/2006/main" xmlns:r="http://schemas.openxmlformats.org/officeDocument/2006/relationships">
  <p:cSld>
    <p:bg>
      <p:bgPr>
        <a:solidFill>
          <a:srgbClr val="F7F7F7"/>
        </a:solidFill>
      </p:bgPr>
    </p:bg>
    <p:spTree>
      <p:nvGrpSpPr>
        <p:cNvPr id="1" name=""/>
        <p:cNvGrpSpPr/>
        <p:nvPr/>
      </p:nvGrpSpPr>
      <p:grpSpPr>
        <a:xfrm>
          <a:off x="0" y="0"/>
          <a:ext cx="0" cy="0"/>
          <a:chOff x="0" y="0"/>
          <a:chExt cx="0" cy="0"/>
        </a:xfrm>
      </p:grpSpPr>
      <p:pic>
        <p:nvPicPr>
          <p:cNvPr name="Picture 2" id="2"/>
          <p:cNvPicPr>
            <a:picLocks noChangeAspect="true"/>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l="0" t="0" r="0" b="0"/>
          <a:stretch>
            <a:fillRect/>
          </a:stretch>
        </p:blipFill>
        <p:spPr>
          <a:xfrm flipH="false" flipV="false" rot="0">
            <a:off x="7086600" y="5522325"/>
            <a:ext cx="4114800" cy="4114800"/>
          </a:xfrm>
          <a:prstGeom prst="rect">
            <a:avLst/>
          </a:prstGeom>
        </p:spPr>
      </p:pic>
      <p:grpSp>
        <p:nvGrpSpPr>
          <p:cNvPr name="Group 3" id="3"/>
          <p:cNvGrpSpPr/>
          <p:nvPr/>
        </p:nvGrpSpPr>
        <p:grpSpPr>
          <a:xfrm rot="0">
            <a:off x="969289" y="3464976"/>
            <a:ext cx="16349422" cy="1678524"/>
            <a:chOff x="0" y="0"/>
            <a:chExt cx="21799229" cy="2238033"/>
          </a:xfrm>
        </p:grpSpPr>
        <p:sp>
          <p:nvSpPr>
            <p:cNvPr name="TextBox 4" id="4"/>
            <p:cNvSpPr txBox="true"/>
            <p:nvPr/>
          </p:nvSpPr>
          <p:spPr>
            <a:xfrm rot="0">
              <a:off x="0" y="171450"/>
              <a:ext cx="21799229" cy="1289050"/>
            </a:xfrm>
            <a:prstGeom prst="rect">
              <a:avLst/>
            </a:prstGeom>
          </p:spPr>
          <p:txBody>
            <a:bodyPr anchor="t" rtlCol="false" tIns="0" lIns="0" bIns="0" rIns="0">
              <a:spAutoFit/>
            </a:bodyPr>
            <a:lstStyle/>
            <a:p>
              <a:pPr algn="ctr">
                <a:lnSpc>
                  <a:spcPts val="6839"/>
                </a:lnSpc>
              </a:pPr>
              <a:r>
                <a:rPr lang="en-US" sz="7200" spc="-359">
                  <a:solidFill>
                    <a:srgbClr val="000000"/>
                  </a:solidFill>
                  <a:latin typeface="League Spartan"/>
                </a:rPr>
                <a:t>Evaluation of Monetary Unions</a:t>
              </a:r>
            </a:p>
          </p:txBody>
        </p:sp>
        <p:sp>
          <p:nvSpPr>
            <p:cNvPr name="TextBox 5" id="5"/>
            <p:cNvSpPr txBox="true"/>
            <p:nvPr/>
          </p:nvSpPr>
          <p:spPr>
            <a:xfrm rot="0">
              <a:off x="0" y="1647694"/>
              <a:ext cx="21799229" cy="590339"/>
            </a:xfrm>
            <a:prstGeom prst="rect">
              <a:avLst/>
            </a:prstGeom>
          </p:spPr>
          <p:txBody>
            <a:bodyPr anchor="t" rtlCol="false" tIns="0" lIns="0" bIns="0" rIns="0">
              <a:spAutoFit/>
            </a:bodyPr>
            <a:lstStyle/>
            <a:p>
              <a:pPr algn="ctr">
                <a:lnSpc>
                  <a:spcPts val="3672"/>
                </a:lnSpc>
              </a:pPr>
              <a:r>
                <a:rPr lang="en-US" sz="2824" spc="141">
                  <a:solidFill>
                    <a:srgbClr val="EA1F26"/>
                  </a:solidFill>
                  <a:latin typeface="League Spartan"/>
                </a:rPr>
                <a:t>(HL ONLY)</a:t>
              </a:r>
            </a:p>
          </p:txBody>
        </p:sp>
      </p:grpSp>
      <p:sp>
        <p:nvSpPr>
          <p:cNvPr name="TextBox 6" id="6"/>
          <p:cNvSpPr txBox="true"/>
          <p:nvPr/>
        </p:nvSpPr>
        <p:spPr>
          <a:xfrm rot="0">
            <a:off x="-1863514" y="10069830"/>
            <a:ext cx="5784428" cy="217170"/>
          </a:xfrm>
          <a:prstGeom prst="rect">
            <a:avLst/>
          </a:prstGeom>
        </p:spPr>
        <p:txBody>
          <a:bodyPr anchor="t" rtlCol="false" tIns="0" lIns="0" bIns="0" rIns="0">
            <a:spAutoFit/>
          </a:bodyPr>
          <a:lstStyle/>
          <a:p>
            <a:pPr algn="ctr">
              <a:lnSpc>
                <a:spcPts val="1679"/>
              </a:lnSpc>
            </a:pPr>
            <a:r>
              <a:rPr lang="en-US" sz="1200">
                <a:solidFill>
                  <a:srgbClr val="000000"/>
                </a:solidFill>
                <a:latin typeface="Arimo"/>
              </a:rPr>
              <a:t>Copyright Bananaomics</a:t>
            </a:r>
          </a:p>
        </p:txBody>
      </p:sp>
    </p:spTree>
  </p:cSld>
  <p:clrMapOvr>
    <a:masterClrMapping/>
  </p:clrMapOvr>
</p:sld>
</file>

<file path=ppt/slides/slide33.xml><?xml version="1.0" encoding="utf-8"?>
<p:sld xmlns:p="http://schemas.openxmlformats.org/presentationml/2006/main" xmlns:a="http://schemas.openxmlformats.org/drawingml/2006/main" xmlns:r="http://schemas.openxmlformats.org/officeDocument/2006/relationships">
  <p:cSld>
    <p:bg>
      <p:bgPr>
        <a:solidFill>
          <a:srgbClr val="F7F7F7"/>
        </a:solidFill>
      </p:bgPr>
    </p:bg>
    <p:spTree>
      <p:nvGrpSpPr>
        <p:cNvPr id="1" name=""/>
        <p:cNvGrpSpPr/>
        <p:nvPr/>
      </p:nvGrpSpPr>
      <p:grpSpPr>
        <a:xfrm>
          <a:off x="0" y="0"/>
          <a:ext cx="0" cy="0"/>
          <a:chOff x="0" y="0"/>
          <a:chExt cx="0" cy="0"/>
        </a:xfrm>
      </p:grpSpPr>
      <p:sp>
        <p:nvSpPr>
          <p:cNvPr name="TextBox 2" id="2"/>
          <p:cNvSpPr txBox="true"/>
          <p:nvPr/>
        </p:nvSpPr>
        <p:spPr>
          <a:xfrm rot="0">
            <a:off x="1866898" y="2127336"/>
            <a:ext cx="14673025" cy="5563425"/>
          </a:xfrm>
          <a:prstGeom prst="rect">
            <a:avLst/>
          </a:prstGeom>
        </p:spPr>
        <p:txBody>
          <a:bodyPr anchor="t" rtlCol="false" tIns="0" lIns="0" bIns="0" rIns="0">
            <a:spAutoFit/>
          </a:bodyPr>
          <a:lstStyle/>
          <a:p>
            <a:pPr marL="658496" indent="-329248" lvl="1">
              <a:lnSpc>
                <a:spcPts val="7625"/>
              </a:lnSpc>
              <a:buFont typeface="Arial"/>
              <a:buChar char="•"/>
            </a:pPr>
            <a:r>
              <a:rPr lang="en-US" sz="3050">
                <a:solidFill>
                  <a:srgbClr val="000000"/>
                </a:solidFill>
                <a:latin typeface="Telegraf"/>
              </a:rPr>
              <a:t>Strong relations between countries</a:t>
            </a:r>
          </a:p>
          <a:p>
            <a:pPr marL="658496" indent="-329248" lvl="1">
              <a:lnSpc>
                <a:spcPts val="7625"/>
              </a:lnSpc>
              <a:buFont typeface="Arial"/>
              <a:buChar char="•"/>
            </a:pPr>
            <a:r>
              <a:rPr lang="en-US" sz="3050">
                <a:solidFill>
                  <a:srgbClr val="000000"/>
                </a:solidFill>
                <a:latin typeface="Telegraf"/>
              </a:rPr>
              <a:t>Price stability</a:t>
            </a:r>
          </a:p>
          <a:p>
            <a:pPr marL="658496" indent="-329248" lvl="1">
              <a:lnSpc>
                <a:spcPts val="7625"/>
              </a:lnSpc>
              <a:buFont typeface="Arial"/>
              <a:buChar char="•"/>
            </a:pPr>
            <a:r>
              <a:rPr lang="en-US" sz="3050">
                <a:solidFill>
                  <a:srgbClr val="000000"/>
                </a:solidFill>
                <a:latin typeface="Telegraf"/>
              </a:rPr>
              <a:t>Ease of payment (Exports &amp; Imports)</a:t>
            </a:r>
          </a:p>
          <a:p>
            <a:pPr marL="658496" indent="-329248" lvl="1">
              <a:lnSpc>
                <a:spcPts val="7625"/>
              </a:lnSpc>
              <a:buFont typeface="Arial"/>
              <a:buChar char="•"/>
            </a:pPr>
            <a:r>
              <a:rPr lang="en-US" sz="3050">
                <a:solidFill>
                  <a:srgbClr val="000000"/>
                </a:solidFill>
                <a:latin typeface="Telegraf"/>
              </a:rPr>
              <a:t>No currency exchange fees lead to more competition in business</a:t>
            </a:r>
          </a:p>
          <a:p>
            <a:pPr marL="658496" indent="-329248" lvl="1">
              <a:lnSpc>
                <a:spcPts val="7625"/>
              </a:lnSpc>
              <a:buFont typeface="Arial"/>
              <a:buChar char="•"/>
            </a:pPr>
            <a:r>
              <a:rPr lang="en-US" sz="3050">
                <a:solidFill>
                  <a:srgbClr val="000000"/>
                </a:solidFill>
                <a:latin typeface="Telegraf"/>
              </a:rPr>
              <a:t>Global power and trade</a:t>
            </a:r>
          </a:p>
          <a:p>
            <a:pPr>
              <a:lnSpc>
                <a:spcPts val="6042"/>
              </a:lnSpc>
            </a:pPr>
          </a:p>
        </p:txBody>
      </p:sp>
      <p:pic>
        <p:nvPicPr>
          <p:cNvPr name="Picture 3" id="3"/>
          <p:cNvPicPr>
            <a:picLocks noChangeAspect="true"/>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l="0" t="0" r="0" b="0"/>
          <a:stretch>
            <a:fillRect/>
          </a:stretch>
        </p:blipFill>
        <p:spPr>
          <a:xfrm flipH="false" flipV="false" rot="0">
            <a:off x="11922415" y="5993130"/>
            <a:ext cx="4114800" cy="4114800"/>
          </a:xfrm>
          <a:prstGeom prst="rect">
            <a:avLst/>
          </a:prstGeom>
        </p:spPr>
      </p:pic>
      <p:grpSp>
        <p:nvGrpSpPr>
          <p:cNvPr name="Group 4" id="4"/>
          <p:cNvGrpSpPr/>
          <p:nvPr/>
        </p:nvGrpSpPr>
        <p:grpSpPr>
          <a:xfrm rot="0">
            <a:off x="1028700" y="604754"/>
            <a:ext cx="16349422" cy="1608674"/>
            <a:chOff x="0" y="0"/>
            <a:chExt cx="21799229" cy="2144899"/>
          </a:xfrm>
        </p:grpSpPr>
        <p:sp>
          <p:nvSpPr>
            <p:cNvPr name="TextBox 5" id="5"/>
            <p:cNvSpPr txBox="true"/>
            <p:nvPr/>
          </p:nvSpPr>
          <p:spPr>
            <a:xfrm rot="0">
              <a:off x="0" y="171450"/>
              <a:ext cx="21799229" cy="1289050"/>
            </a:xfrm>
            <a:prstGeom prst="rect">
              <a:avLst/>
            </a:prstGeom>
          </p:spPr>
          <p:txBody>
            <a:bodyPr anchor="t" rtlCol="false" tIns="0" lIns="0" bIns="0" rIns="0">
              <a:spAutoFit/>
            </a:bodyPr>
            <a:lstStyle/>
            <a:p>
              <a:pPr algn="ctr">
                <a:lnSpc>
                  <a:spcPts val="6839"/>
                </a:lnSpc>
              </a:pPr>
              <a:r>
                <a:rPr lang="en-US" sz="7200" spc="-359">
                  <a:solidFill>
                    <a:srgbClr val="000000"/>
                  </a:solidFill>
                  <a:latin typeface="League Spartan"/>
                </a:rPr>
                <a:t>Monetary Union Advantages</a:t>
              </a:r>
            </a:p>
          </p:txBody>
        </p:sp>
        <p:sp>
          <p:nvSpPr>
            <p:cNvPr name="TextBox 6" id="6"/>
            <p:cNvSpPr txBox="true"/>
            <p:nvPr/>
          </p:nvSpPr>
          <p:spPr>
            <a:xfrm rot="0">
              <a:off x="0" y="1657219"/>
              <a:ext cx="21799229" cy="487680"/>
            </a:xfrm>
            <a:prstGeom prst="rect">
              <a:avLst/>
            </a:prstGeom>
          </p:spPr>
          <p:txBody>
            <a:bodyPr anchor="t" rtlCol="false" tIns="0" lIns="0" bIns="0" rIns="0">
              <a:spAutoFit/>
            </a:bodyPr>
            <a:lstStyle/>
            <a:p>
              <a:pPr algn="l">
                <a:lnSpc>
                  <a:spcPts val="3022"/>
                </a:lnSpc>
              </a:pPr>
            </a:p>
          </p:txBody>
        </p:sp>
      </p:grpSp>
      <p:sp>
        <p:nvSpPr>
          <p:cNvPr name="TextBox 7" id="7"/>
          <p:cNvSpPr txBox="true"/>
          <p:nvPr/>
        </p:nvSpPr>
        <p:spPr>
          <a:xfrm rot="0">
            <a:off x="-1863514" y="10088880"/>
            <a:ext cx="5784428" cy="198120"/>
          </a:xfrm>
          <a:prstGeom prst="rect">
            <a:avLst/>
          </a:prstGeom>
        </p:spPr>
        <p:txBody>
          <a:bodyPr anchor="t" rtlCol="false" tIns="0" lIns="0" bIns="0" rIns="0">
            <a:spAutoFit/>
          </a:bodyPr>
          <a:lstStyle/>
          <a:p>
            <a:pPr algn="ctr">
              <a:lnSpc>
                <a:spcPts val="1679"/>
              </a:lnSpc>
            </a:pPr>
            <a:r>
              <a:rPr lang="en-US" sz="1200">
                <a:solidFill>
                  <a:srgbClr val="000000"/>
                </a:solidFill>
                <a:latin typeface="League Spartan"/>
              </a:rPr>
              <a:t>Copyright Bananaomics</a:t>
            </a:r>
          </a:p>
        </p:txBody>
      </p:sp>
    </p:spTree>
  </p:cSld>
  <p:clrMapOvr>
    <a:masterClrMapping/>
  </p:clrMapOvr>
</p:sld>
</file>

<file path=ppt/slides/slide34.xml><?xml version="1.0" encoding="utf-8"?>
<p:sld xmlns:p="http://schemas.openxmlformats.org/presentationml/2006/main" xmlns:a="http://schemas.openxmlformats.org/drawingml/2006/main" xmlns:r="http://schemas.openxmlformats.org/officeDocument/2006/relationships">
  <p:cSld>
    <p:bg>
      <p:bgPr>
        <a:solidFill>
          <a:srgbClr val="F7F7F7"/>
        </a:solidFill>
      </p:bgPr>
    </p:bg>
    <p:spTree>
      <p:nvGrpSpPr>
        <p:cNvPr id="1" name=""/>
        <p:cNvGrpSpPr/>
        <p:nvPr/>
      </p:nvGrpSpPr>
      <p:grpSpPr>
        <a:xfrm>
          <a:off x="0" y="0"/>
          <a:ext cx="0" cy="0"/>
          <a:chOff x="0" y="0"/>
          <a:chExt cx="0" cy="0"/>
        </a:xfrm>
      </p:grpSpPr>
      <p:sp>
        <p:nvSpPr>
          <p:cNvPr name="TextBox 2" id="2"/>
          <p:cNvSpPr txBox="true"/>
          <p:nvPr/>
        </p:nvSpPr>
        <p:spPr>
          <a:xfrm rot="0">
            <a:off x="1807487" y="2054067"/>
            <a:ext cx="14673025" cy="5563425"/>
          </a:xfrm>
          <a:prstGeom prst="rect">
            <a:avLst/>
          </a:prstGeom>
        </p:spPr>
        <p:txBody>
          <a:bodyPr anchor="t" rtlCol="false" tIns="0" lIns="0" bIns="0" rIns="0">
            <a:spAutoFit/>
          </a:bodyPr>
          <a:lstStyle/>
          <a:p>
            <a:pPr marL="658496" indent="-329248" lvl="1">
              <a:lnSpc>
                <a:spcPts val="7625"/>
              </a:lnSpc>
              <a:buFont typeface="Arial"/>
              <a:buChar char="•"/>
            </a:pPr>
            <a:r>
              <a:rPr lang="en-US" sz="3050">
                <a:solidFill>
                  <a:srgbClr val="000000"/>
                </a:solidFill>
                <a:latin typeface="Telegraf"/>
              </a:rPr>
              <a:t>Political Issues</a:t>
            </a:r>
          </a:p>
          <a:p>
            <a:pPr marL="658496" indent="-329248" lvl="1">
              <a:lnSpc>
                <a:spcPts val="7625"/>
              </a:lnSpc>
              <a:buFont typeface="Arial"/>
              <a:buChar char="•"/>
            </a:pPr>
            <a:r>
              <a:rPr lang="en-US" sz="3050">
                <a:solidFill>
                  <a:srgbClr val="000000"/>
                </a:solidFill>
                <a:latin typeface="Telegraf"/>
              </a:rPr>
              <a:t>Lack of sovereignty in currency</a:t>
            </a:r>
          </a:p>
          <a:p>
            <a:pPr marL="658496" indent="-329248" lvl="1">
              <a:lnSpc>
                <a:spcPts val="7625"/>
              </a:lnSpc>
              <a:buFont typeface="Arial"/>
              <a:buChar char="•"/>
            </a:pPr>
            <a:r>
              <a:rPr lang="en-US" sz="3050">
                <a:solidFill>
                  <a:srgbClr val="000000"/>
                </a:solidFill>
                <a:latin typeface="Telegraf"/>
              </a:rPr>
              <a:t>Unable to control/use Monetary Policy</a:t>
            </a:r>
          </a:p>
          <a:p>
            <a:pPr marL="658496" indent="-329248" lvl="1">
              <a:lnSpc>
                <a:spcPts val="7625"/>
              </a:lnSpc>
              <a:buFont typeface="Arial"/>
              <a:buChar char="•"/>
            </a:pPr>
            <a:r>
              <a:rPr lang="en-US" sz="3050">
                <a:solidFill>
                  <a:srgbClr val="000000"/>
                </a:solidFill>
                <a:latin typeface="Telegraf"/>
              </a:rPr>
              <a:t>Limitations on Fiscal Policy</a:t>
            </a:r>
          </a:p>
          <a:p>
            <a:pPr marL="658496" indent="-329248" lvl="1">
              <a:lnSpc>
                <a:spcPts val="7625"/>
              </a:lnSpc>
              <a:buFont typeface="Arial"/>
              <a:buChar char="•"/>
            </a:pPr>
            <a:r>
              <a:rPr lang="en-US" sz="3050">
                <a:solidFill>
                  <a:srgbClr val="000000"/>
                </a:solidFill>
                <a:latin typeface="Telegraf"/>
              </a:rPr>
              <a:t>Large cost to transition new countries into the Monetary Union</a:t>
            </a:r>
          </a:p>
          <a:p>
            <a:pPr>
              <a:lnSpc>
                <a:spcPts val="6042"/>
              </a:lnSpc>
            </a:pPr>
          </a:p>
        </p:txBody>
      </p:sp>
      <p:pic>
        <p:nvPicPr>
          <p:cNvPr name="Picture 3" id="3"/>
          <p:cNvPicPr>
            <a:picLocks noChangeAspect="true"/>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l="0" t="0" r="0" b="0"/>
          <a:stretch>
            <a:fillRect/>
          </a:stretch>
        </p:blipFill>
        <p:spPr>
          <a:xfrm flipH="false" flipV="false" rot="0">
            <a:off x="6519807" y="7617491"/>
            <a:ext cx="5248387" cy="2318833"/>
          </a:xfrm>
          <a:prstGeom prst="rect">
            <a:avLst/>
          </a:prstGeom>
        </p:spPr>
      </p:pic>
      <p:grpSp>
        <p:nvGrpSpPr>
          <p:cNvPr name="Group 4" id="4"/>
          <p:cNvGrpSpPr/>
          <p:nvPr/>
        </p:nvGrpSpPr>
        <p:grpSpPr>
          <a:xfrm rot="0">
            <a:off x="1028700" y="604754"/>
            <a:ext cx="16349422" cy="1608674"/>
            <a:chOff x="0" y="0"/>
            <a:chExt cx="21799229" cy="2144899"/>
          </a:xfrm>
        </p:grpSpPr>
        <p:sp>
          <p:nvSpPr>
            <p:cNvPr name="TextBox 5" id="5"/>
            <p:cNvSpPr txBox="true"/>
            <p:nvPr/>
          </p:nvSpPr>
          <p:spPr>
            <a:xfrm rot="0">
              <a:off x="0" y="171450"/>
              <a:ext cx="21799229" cy="1289050"/>
            </a:xfrm>
            <a:prstGeom prst="rect">
              <a:avLst/>
            </a:prstGeom>
          </p:spPr>
          <p:txBody>
            <a:bodyPr anchor="t" rtlCol="false" tIns="0" lIns="0" bIns="0" rIns="0">
              <a:spAutoFit/>
            </a:bodyPr>
            <a:lstStyle/>
            <a:p>
              <a:pPr algn="ctr">
                <a:lnSpc>
                  <a:spcPts val="6839"/>
                </a:lnSpc>
              </a:pPr>
              <a:r>
                <a:rPr lang="en-US" sz="7200" spc="-359">
                  <a:solidFill>
                    <a:srgbClr val="000000"/>
                  </a:solidFill>
                  <a:latin typeface="League Spartan"/>
                </a:rPr>
                <a:t>Monetary Union Disadvantages</a:t>
              </a:r>
            </a:p>
          </p:txBody>
        </p:sp>
        <p:sp>
          <p:nvSpPr>
            <p:cNvPr name="TextBox 6" id="6"/>
            <p:cNvSpPr txBox="true"/>
            <p:nvPr/>
          </p:nvSpPr>
          <p:spPr>
            <a:xfrm rot="0">
              <a:off x="0" y="1657219"/>
              <a:ext cx="21799229" cy="487680"/>
            </a:xfrm>
            <a:prstGeom prst="rect">
              <a:avLst/>
            </a:prstGeom>
          </p:spPr>
          <p:txBody>
            <a:bodyPr anchor="t" rtlCol="false" tIns="0" lIns="0" bIns="0" rIns="0">
              <a:spAutoFit/>
            </a:bodyPr>
            <a:lstStyle/>
            <a:p>
              <a:pPr algn="l">
                <a:lnSpc>
                  <a:spcPts val="3022"/>
                </a:lnSpc>
              </a:pPr>
            </a:p>
          </p:txBody>
        </p:sp>
      </p:grpSp>
      <p:sp>
        <p:nvSpPr>
          <p:cNvPr name="TextBox 7" id="7"/>
          <p:cNvSpPr txBox="true"/>
          <p:nvPr/>
        </p:nvSpPr>
        <p:spPr>
          <a:xfrm rot="0">
            <a:off x="-1863514" y="10088880"/>
            <a:ext cx="5784428" cy="198120"/>
          </a:xfrm>
          <a:prstGeom prst="rect">
            <a:avLst/>
          </a:prstGeom>
        </p:spPr>
        <p:txBody>
          <a:bodyPr anchor="t" rtlCol="false" tIns="0" lIns="0" bIns="0" rIns="0">
            <a:spAutoFit/>
          </a:bodyPr>
          <a:lstStyle/>
          <a:p>
            <a:pPr algn="ctr">
              <a:lnSpc>
                <a:spcPts val="1679"/>
              </a:lnSpc>
            </a:pPr>
            <a:r>
              <a:rPr lang="en-US" sz="1200">
                <a:solidFill>
                  <a:srgbClr val="000000"/>
                </a:solidFill>
                <a:latin typeface="League Spartan"/>
              </a:rPr>
              <a:t>Copyright Bananaomics</a:t>
            </a:r>
          </a:p>
        </p:txBody>
      </p:sp>
    </p:spTree>
  </p:cSld>
  <p:clrMapOvr>
    <a:masterClrMapping/>
  </p:clrMapOvr>
</p:sld>
</file>

<file path=ppt/slides/slide35.xml><?xml version="1.0" encoding="utf-8"?>
<p:sld xmlns:p="http://schemas.openxmlformats.org/presentationml/2006/main" xmlns:a="http://schemas.openxmlformats.org/drawingml/2006/main" xmlns:r="http://schemas.openxmlformats.org/officeDocument/2006/relationships">
  <p:cSld>
    <p:bg>
      <p:bgPr>
        <a:solidFill>
          <a:srgbClr val="F7F7F7"/>
        </a:solidFill>
      </p:bgPr>
    </p:bg>
    <p:spTree>
      <p:nvGrpSpPr>
        <p:cNvPr id="1" name=""/>
        <p:cNvGrpSpPr/>
        <p:nvPr/>
      </p:nvGrpSpPr>
      <p:grpSpPr>
        <a:xfrm>
          <a:off x="0" y="0"/>
          <a:ext cx="0" cy="0"/>
          <a:chOff x="0" y="0"/>
          <a:chExt cx="0" cy="0"/>
        </a:xfrm>
      </p:grpSpPr>
      <p:pic>
        <p:nvPicPr>
          <p:cNvPr name="Picture 2" id="2"/>
          <p:cNvPicPr>
            <a:picLocks noChangeAspect="true"/>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l="0" t="0" r="0" b="0"/>
          <a:stretch>
            <a:fillRect/>
          </a:stretch>
        </p:blipFill>
        <p:spPr>
          <a:xfrm flipH="false" flipV="false" rot="0">
            <a:off x="6118412" y="5993130"/>
            <a:ext cx="6051176" cy="4114800"/>
          </a:xfrm>
          <a:prstGeom prst="rect">
            <a:avLst/>
          </a:prstGeom>
        </p:spPr>
      </p:pic>
      <p:grpSp>
        <p:nvGrpSpPr>
          <p:cNvPr name="Group 3" id="3"/>
          <p:cNvGrpSpPr/>
          <p:nvPr/>
        </p:nvGrpSpPr>
        <p:grpSpPr>
          <a:xfrm rot="0">
            <a:off x="969289" y="3464976"/>
            <a:ext cx="16349422" cy="1678524"/>
            <a:chOff x="0" y="0"/>
            <a:chExt cx="21799229" cy="2238033"/>
          </a:xfrm>
        </p:grpSpPr>
        <p:sp>
          <p:nvSpPr>
            <p:cNvPr name="TextBox 4" id="4"/>
            <p:cNvSpPr txBox="true"/>
            <p:nvPr/>
          </p:nvSpPr>
          <p:spPr>
            <a:xfrm rot="0">
              <a:off x="0" y="171450"/>
              <a:ext cx="21799229" cy="1289050"/>
            </a:xfrm>
            <a:prstGeom prst="rect">
              <a:avLst/>
            </a:prstGeom>
          </p:spPr>
          <p:txBody>
            <a:bodyPr anchor="t" rtlCol="false" tIns="0" lIns="0" bIns="0" rIns="0">
              <a:spAutoFit/>
            </a:bodyPr>
            <a:lstStyle/>
            <a:p>
              <a:pPr algn="ctr">
                <a:lnSpc>
                  <a:spcPts val="6839"/>
                </a:lnSpc>
              </a:pPr>
              <a:r>
                <a:rPr lang="en-US" sz="7200" spc="-359">
                  <a:solidFill>
                    <a:srgbClr val="000000"/>
                  </a:solidFill>
                  <a:latin typeface="League Spartan"/>
                </a:rPr>
                <a:t>The World Trade Organization</a:t>
              </a:r>
            </a:p>
          </p:txBody>
        </p:sp>
        <p:sp>
          <p:nvSpPr>
            <p:cNvPr name="TextBox 5" id="5"/>
            <p:cNvSpPr txBox="true"/>
            <p:nvPr/>
          </p:nvSpPr>
          <p:spPr>
            <a:xfrm rot="0">
              <a:off x="0" y="1647694"/>
              <a:ext cx="21799229" cy="590339"/>
            </a:xfrm>
            <a:prstGeom prst="rect">
              <a:avLst/>
            </a:prstGeom>
          </p:spPr>
          <p:txBody>
            <a:bodyPr anchor="t" rtlCol="false" tIns="0" lIns="0" bIns="0" rIns="0">
              <a:spAutoFit/>
            </a:bodyPr>
            <a:lstStyle/>
            <a:p>
              <a:pPr algn="ctr">
                <a:lnSpc>
                  <a:spcPts val="3672"/>
                </a:lnSpc>
              </a:pPr>
            </a:p>
          </p:txBody>
        </p:sp>
      </p:grpSp>
      <p:sp>
        <p:nvSpPr>
          <p:cNvPr name="TextBox 6" id="6"/>
          <p:cNvSpPr txBox="true"/>
          <p:nvPr/>
        </p:nvSpPr>
        <p:spPr>
          <a:xfrm rot="0">
            <a:off x="-1863514" y="10069830"/>
            <a:ext cx="5784428" cy="217170"/>
          </a:xfrm>
          <a:prstGeom prst="rect">
            <a:avLst/>
          </a:prstGeom>
        </p:spPr>
        <p:txBody>
          <a:bodyPr anchor="t" rtlCol="false" tIns="0" lIns="0" bIns="0" rIns="0">
            <a:spAutoFit/>
          </a:bodyPr>
          <a:lstStyle/>
          <a:p>
            <a:pPr algn="ctr">
              <a:lnSpc>
                <a:spcPts val="1679"/>
              </a:lnSpc>
            </a:pPr>
            <a:r>
              <a:rPr lang="en-US" sz="1200">
                <a:solidFill>
                  <a:srgbClr val="000000"/>
                </a:solidFill>
                <a:latin typeface="Arimo"/>
              </a:rPr>
              <a:t>Copyright Bananaomics</a:t>
            </a:r>
          </a:p>
        </p:txBody>
      </p:sp>
    </p:spTree>
  </p:cSld>
  <p:clrMapOvr>
    <a:masterClrMapping/>
  </p:clrMapOvr>
</p:sld>
</file>

<file path=ppt/slides/slide36.xml><?xml version="1.0" encoding="utf-8"?>
<p:sld xmlns:p="http://schemas.openxmlformats.org/presentationml/2006/main" xmlns:a="http://schemas.openxmlformats.org/drawingml/2006/main" xmlns:r="http://schemas.openxmlformats.org/officeDocument/2006/relationships">
  <p:cSld>
    <p:bg>
      <p:bgPr>
        <a:solidFill>
          <a:srgbClr val="F7F7F7"/>
        </a:solidFill>
      </p:bgPr>
    </p:bg>
    <p:spTree>
      <p:nvGrpSpPr>
        <p:cNvPr id="1" name=""/>
        <p:cNvGrpSpPr/>
        <p:nvPr/>
      </p:nvGrpSpPr>
      <p:grpSpPr>
        <a:xfrm>
          <a:off x="0" y="0"/>
          <a:ext cx="0" cy="0"/>
          <a:chOff x="0" y="0"/>
          <a:chExt cx="0" cy="0"/>
        </a:xfrm>
      </p:grpSpPr>
      <p:pic>
        <p:nvPicPr>
          <p:cNvPr name="Picture 2" id="2"/>
          <p:cNvPicPr>
            <a:picLocks noChangeAspect="true"/>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l="0" t="0" r="0" b="0"/>
          <a:stretch>
            <a:fillRect/>
          </a:stretch>
        </p:blipFill>
        <p:spPr>
          <a:xfrm flipH="false" flipV="false" rot="0">
            <a:off x="7359466" y="5993130"/>
            <a:ext cx="3687890" cy="4114800"/>
          </a:xfrm>
          <a:prstGeom prst="rect">
            <a:avLst/>
          </a:prstGeom>
        </p:spPr>
      </p:pic>
      <p:sp>
        <p:nvSpPr>
          <p:cNvPr name="TextBox 3" id="3"/>
          <p:cNvSpPr txBox="true"/>
          <p:nvPr/>
        </p:nvSpPr>
        <p:spPr>
          <a:xfrm rot="0">
            <a:off x="903063" y="2207804"/>
            <a:ext cx="16481874" cy="3337179"/>
          </a:xfrm>
          <a:prstGeom prst="rect">
            <a:avLst/>
          </a:prstGeom>
        </p:spPr>
        <p:txBody>
          <a:bodyPr anchor="t" rtlCol="false" tIns="0" lIns="0" bIns="0" rIns="0">
            <a:spAutoFit/>
          </a:bodyPr>
          <a:lstStyle/>
          <a:p>
            <a:pPr algn="ctr">
              <a:lnSpc>
                <a:spcPts val="6678"/>
              </a:lnSpc>
            </a:pPr>
            <a:r>
              <a:rPr lang="en-US" sz="3150">
                <a:solidFill>
                  <a:srgbClr val="000000"/>
                </a:solidFill>
                <a:latin typeface="Telegraf Bold"/>
              </a:rPr>
              <a:t>World Trade Organization (WTO)</a:t>
            </a:r>
          </a:p>
          <a:p>
            <a:pPr algn="ctr">
              <a:lnSpc>
                <a:spcPts val="6678"/>
              </a:lnSpc>
            </a:pPr>
            <a:r>
              <a:rPr lang="en-US" sz="3150">
                <a:solidFill>
                  <a:srgbClr val="000000"/>
                </a:solidFill>
                <a:latin typeface="Telegraf"/>
              </a:rPr>
              <a:t>An international body that sets the rules for global trading and resolves disputes between its member countries. It also hosts negotiations concerning the reduction of trade barriers between its member nations</a:t>
            </a:r>
            <a:r>
              <a:rPr lang="en-US" sz="3150">
                <a:solidFill>
                  <a:srgbClr val="000000"/>
                </a:solidFill>
                <a:latin typeface="Telegraf"/>
              </a:rPr>
              <a:t>.</a:t>
            </a:r>
          </a:p>
        </p:txBody>
      </p:sp>
      <p:grpSp>
        <p:nvGrpSpPr>
          <p:cNvPr name="Group 4" id="4"/>
          <p:cNvGrpSpPr/>
          <p:nvPr/>
        </p:nvGrpSpPr>
        <p:grpSpPr>
          <a:xfrm rot="0">
            <a:off x="1028700" y="224363"/>
            <a:ext cx="16349422" cy="1608674"/>
            <a:chOff x="0" y="0"/>
            <a:chExt cx="21799229" cy="2144899"/>
          </a:xfrm>
        </p:grpSpPr>
        <p:sp>
          <p:nvSpPr>
            <p:cNvPr name="TextBox 5" id="5"/>
            <p:cNvSpPr txBox="true"/>
            <p:nvPr/>
          </p:nvSpPr>
          <p:spPr>
            <a:xfrm rot="0">
              <a:off x="0" y="171450"/>
              <a:ext cx="21799229" cy="1289050"/>
            </a:xfrm>
            <a:prstGeom prst="rect">
              <a:avLst/>
            </a:prstGeom>
          </p:spPr>
          <p:txBody>
            <a:bodyPr anchor="t" rtlCol="false" tIns="0" lIns="0" bIns="0" rIns="0">
              <a:spAutoFit/>
            </a:bodyPr>
            <a:lstStyle/>
            <a:p>
              <a:pPr algn="ctr">
                <a:lnSpc>
                  <a:spcPts val="6839"/>
                </a:lnSpc>
              </a:pPr>
              <a:r>
                <a:rPr lang="en-US" sz="7200" spc="-359">
                  <a:solidFill>
                    <a:srgbClr val="000000"/>
                  </a:solidFill>
                  <a:latin typeface="League Spartan"/>
                </a:rPr>
                <a:t>Definition</a:t>
              </a:r>
            </a:p>
          </p:txBody>
        </p:sp>
        <p:sp>
          <p:nvSpPr>
            <p:cNvPr name="TextBox 6" id="6"/>
            <p:cNvSpPr txBox="true"/>
            <p:nvPr/>
          </p:nvSpPr>
          <p:spPr>
            <a:xfrm rot="0">
              <a:off x="0" y="1657219"/>
              <a:ext cx="21799229" cy="487680"/>
            </a:xfrm>
            <a:prstGeom prst="rect">
              <a:avLst/>
            </a:prstGeom>
          </p:spPr>
          <p:txBody>
            <a:bodyPr anchor="t" rtlCol="false" tIns="0" lIns="0" bIns="0" rIns="0">
              <a:spAutoFit/>
            </a:bodyPr>
            <a:lstStyle/>
            <a:p>
              <a:pPr algn="l">
                <a:lnSpc>
                  <a:spcPts val="3022"/>
                </a:lnSpc>
              </a:pPr>
            </a:p>
          </p:txBody>
        </p:sp>
      </p:grpSp>
      <p:sp>
        <p:nvSpPr>
          <p:cNvPr name="TextBox 7" id="7"/>
          <p:cNvSpPr txBox="true"/>
          <p:nvPr/>
        </p:nvSpPr>
        <p:spPr>
          <a:xfrm rot="0">
            <a:off x="-1863514" y="10069830"/>
            <a:ext cx="5784428" cy="217170"/>
          </a:xfrm>
          <a:prstGeom prst="rect">
            <a:avLst/>
          </a:prstGeom>
        </p:spPr>
        <p:txBody>
          <a:bodyPr anchor="t" rtlCol="false" tIns="0" lIns="0" bIns="0" rIns="0">
            <a:spAutoFit/>
          </a:bodyPr>
          <a:lstStyle/>
          <a:p>
            <a:pPr algn="ctr">
              <a:lnSpc>
                <a:spcPts val="1679"/>
              </a:lnSpc>
            </a:pPr>
            <a:r>
              <a:rPr lang="en-US" sz="1200">
                <a:solidFill>
                  <a:srgbClr val="000000"/>
                </a:solidFill>
                <a:latin typeface="Arimo"/>
              </a:rPr>
              <a:t>Copyright Bananaomics</a:t>
            </a:r>
          </a:p>
        </p:txBody>
      </p:sp>
    </p:spTree>
  </p:cSld>
  <p:clrMapOvr>
    <a:masterClrMapping/>
  </p:clrMapOvr>
</p:sld>
</file>

<file path=ppt/slides/slide37.xml><?xml version="1.0" encoding="utf-8"?>
<p:sld xmlns:p="http://schemas.openxmlformats.org/presentationml/2006/main" xmlns:a="http://schemas.openxmlformats.org/drawingml/2006/main" xmlns:r="http://schemas.openxmlformats.org/officeDocument/2006/relationships">
  <p:cSld>
    <p:bg>
      <p:bgPr>
        <a:solidFill>
          <a:srgbClr val="F7F7F7"/>
        </a:solidFill>
      </p:bgPr>
    </p:bg>
    <p:spTree>
      <p:nvGrpSpPr>
        <p:cNvPr id="1" name=""/>
        <p:cNvGrpSpPr/>
        <p:nvPr/>
      </p:nvGrpSpPr>
      <p:grpSpPr>
        <a:xfrm>
          <a:off x="0" y="0"/>
          <a:ext cx="0" cy="0"/>
          <a:chOff x="0" y="0"/>
          <a:chExt cx="0" cy="0"/>
        </a:xfrm>
      </p:grpSpPr>
      <p:pic>
        <p:nvPicPr>
          <p:cNvPr name="Picture 2" id="2"/>
          <p:cNvPicPr>
            <a:picLocks noChangeAspect="true"/>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l="0" t="0" r="0" b="0"/>
          <a:stretch>
            <a:fillRect/>
          </a:stretch>
        </p:blipFill>
        <p:spPr>
          <a:xfrm flipH="false" flipV="false" rot="0">
            <a:off x="6976185" y="5320833"/>
            <a:ext cx="4454452" cy="4114800"/>
          </a:xfrm>
          <a:prstGeom prst="rect">
            <a:avLst/>
          </a:prstGeom>
        </p:spPr>
      </p:pic>
      <p:sp>
        <p:nvSpPr>
          <p:cNvPr name="TextBox 3" id="3"/>
          <p:cNvSpPr txBox="true"/>
          <p:nvPr/>
        </p:nvSpPr>
        <p:spPr>
          <a:xfrm rot="0">
            <a:off x="903063" y="2207804"/>
            <a:ext cx="16481874" cy="1641729"/>
          </a:xfrm>
          <a:prstGeom prst="rect">
            <a:avLst/>
          </a:prstGeom>
        </p:spPr>
        <p:txBody>
          <a:bodyPr anchor="t" rtlCol="false" tIns="0" lIns="0" bIns="0" rIns="0">
            <a:spAutoFit/>
          </a:bodyPr>
          <a:lstStyle/>
          <a:p>
            <a:pPr algn="ctr">
              <a:lnSpc>
                <a:spcPts val="6678"/>
              </a:lnSpc>
            </a:pPr>
            <a:r>
              <a:rPr lang="en-US" sz="3150">
                <a:solidFill>
                  <a:srgbClr val="000000"/>
                </a:solidFill>
                <a:latin typeface="Telegraf Bold"/>
              </a:rPr>
              <a:t>Objective</a:t>
            </a:r>
          </a:p>
          <a:p>
            <a:pPr algn="ctr">
              <a:lnSpc>
                <a:spcPts val="6678"/>
              </a:lnSpc>
            </a:pPr>
            <a:r>
              <a:rPr lang="en-US" sz="3150">
                <a:solidFill>
                  <a:srgbClr val="000000"/>
                </a:solidFill>
                <a:latin typeface="Telegraf Bold"/>
              </a:rPr>
              <a:t>To help trade flow smoothly, freely, and predictably.</a:t>
            </a:r>
          </a:p>
        </p:txBody>
      </p:sp>
      <p:grpSp>
        <p:nvGrpSpPr>
          <p:cNvPr name="Group 4" id="4"/>
          <p:cNvGrpSpPr/>
          <p:nvPr/>
        </p:nvGrpSpPr>
        <p:grpSpPr>
          <a:xfrm rot="0">
            <a:off x="1028700" y="224363"/>
            <a:ext cx="16349422" cy="1608674"/>
            <a:chOff x="0" y="0"/>
            <a:chExt cx="21799229" cy="2144899"/>
          </a:xfrm>
        </p:grpSpPr>
        <p:sp>
          <p:nvSpPr>
            <p:cNvPr name="TextBox 5" id="5"/>
            <p:cNvSpPr txBox="true"/>
            <p:nvPr/>
          </p:nvSpPr>
          <p:spPr>
            <a:xfrm rot="0">
              <a:off x="0" y="171450"/>
              <a:ext cx="21799229" cy="1289050"/>
            </a:xfrm>
            <a:prstGeom prst="rect">
              <a:avLst/>
            </a:prstGeom>
          </p:spPr>
          <p:txBody>
            <a:bodyPr anchor="t" rtlCol="false" tIns="0" lIns="0" bIns="0" rIns="0">
              <a:spAutoFit/>
            </a:bodyPr>
            <a:lstStyle/>
            <a:p>
              <a:pPr algn="ctr">
                <a:lnSpc>
                  <a:spcPts val="6839"/>
                </a:lnSpc>
              </a:pPr>
              <a:r>
                <a:rPr lang="en-US" sz="7200" spc="-359">
                  <a:solidFill>
                    <a:srgbClr val="000000"/>
                  </a:solidFill>
                  <a:latin typeface="League Spartan"/>
                </a:rPr>
                <a:t>The WTO</a:t>
              </a:r>
            </a:p>
          </p:txBody>
        </p:sp>
        <p:sp>
          <p:nvSpPr>
            <p:cNvPr name="TextBox 6" id="6"/>
            <p:cNvSpPr txBox="true"/>
            <p:nvPr/>
          </p:nvSpPr>
          <p:spPr>
            <a:xfrm rot="0">
              <a:off x="0" y="1657219"/>
              <a:ext cx="21799229" cy="487680"/>
            </a:xfrm>
            <a:prstGeom prst="rect">
              <a:avLst/>
            </a:prstGeom>
          </p:spPr>
          <p:txBody>
            <a:bodyPr anchor="t" rtlCol="false" tIns="0" lIns="0" bIns="0" rIns="0">
              <a:spAutoFit/>
            </a:bodyPr>
            <a:lstStyle/>
            <a:p>
              <a:pPr algn="l">
                <a:lnSpc>
                  <a:spcPts val="3022"/>
                </a:lnSpc>
              </a:pPr>
            </a:p>
          </p:txBody>
        </p:sp>
      </p:grpSp>
      <p:sp>
        <p:nvSpPr>
          <p:cNvPr name="TextBox 7" id="7"/>
          <p:cNvSpPr txBox="true"/>
          <p:nvPr/>
        </p:nvSpPr>
        <p:spPr>
          <a:xfrm rot="0">
            <a:off x="-1863514" y="10069830"/>
            <a:ext cx="5784428" cy="217170"/>
          </a:xfrm>
          <a:prstGeom prst="rect">
            <a:avLst/>
          </a:prstGeom>
        </p:spPr>
        <p:txBody>
          <a:bodyPr anchor="t" rtlCol="false" tIns="0" lIns="0" bIns="0" rIns="0">
            <a:spAutoFit/>
          </a:bodyPr>
          <a:lstStyle/>
          <a:p>
            <a:pPr algn="ctr">
              <a:lnSpc>
                <a:spcPts val="1679"/>
              </a:lnSpc>
            </a:pPr>
            <a:r>
              <a:rPr lang="en-US" sz="1200">
                <a:solidFill>
                  <a:srgbClr val="000000"/>
                </a:solidFill>
                <a:latin typeface="Arimo"/>
              </a:rPr>
              <a:t>Copyright Bananaomics</a:t>
            </a:r>
          </a:p>
        </p:txBody>
      </p:sp>
    </p:spTree>
  </p:cSld>
  <p:clrMapOvr>
    <a:masterClrMapping/>
  </p:clrMapOvr>
</p:sld>
</file>

<file path=ppt/slides/slide38.xml><?xml version="1.0" encoding="utf-8"?>
<p:sld xmlns:p="http://schemas.openxmlformats.org/presentationml/2006/main" xmlns:a="http://schemas.openxmlformats.org/drawingml/2006/main" xmlns:r="http://schemas.openxmlformats.org/officeDocument/2006/relationships">
  <p:cSld>
    <p:bg>
      <p:bgPr>
        <a:solidFill>
          <a:srgbClr val="F7F7F7"/>
        </a:solidFill>
      </p:bgPr>
    </p:bg>
    <p:spTree>
      <p:nvGrpSpPr>
        <p:cNvPr id="1" name=""/>
        <p:cNvGrpSpPr/>
        <p:nvPr/>
      </p:nvGrpSpPr>
      <p:grpSpPr>
        <a:xfrm>
          <a:off x="0" y="0"/>
          <a:ext cx="0" cy="0"/>
          <a:chOff x="0" y="0"/>
          <a:chExt cx="0" cy="0"/>
        </a:xfrm>
      </p:grpSpPr>
      <p:sp>
        <p:nvSpPr>
          <p:cNvPr name="TextBox 2" id="2"/>
          <p:cNvSpPr txBox="true"/>
          <p:nvPr/>
        </p:nvSpPr>
        <p:spPr>
          <a:xfrm rot="0">
            <a:off x="903063" y="2207804"/>
            <a:ext cx="16481874" cy="6728079"/>
          </a:xfrm>
          <a:prstGeom prst="rect">
            <a:avLst/>
          </a:prstGeom>
        </p:spPr>
        <p:txBody>
          <a:bodyPr anchor="t" rtlCol="false" tIns="0" lIns="0" bIns="0" rIns="0">
            <a:spAutoFit/>
          </a:bodyPr>
          <a:lstStyle/>
          <a:p>
            <a:pPr algn="ctr">
              <a:lnSpc>
                <a:spcPts val="6678"/>
              </a:lnSpc>
            </a:pPr>
            <a:r>
              <a:rPr lang="en-US" sz="3150">
                <a:solidFill>
                  <a:srgbClr val="000000"/>
                </a:solidFill>
                <a:latin typeface="Telegraf Bold"/>
              </a:rPr>
              <a:t>Functions</a:t>
            </a:r>
          </a:p>
          <a:p>
            <a:pPr marL="680085" indent="-340042" lvl="1">
              <a:lnSpc>
                <a:spcPts val="6678"/>
              </a:lnSpc>
              <a:buFont typeface="Arial"/>
              <a:buChar char="•"/>
            </a:pPr>
            <a:r>
              <a:rPr lang="en-US" sz="3150">
                <a:solidFill>
                  <a:srgbClr val="000000"/>
                </a:solidFill>
                <a:latin typeface="Telegraf"/>
              </a:rPr>
              <a:t>Administering WTO trade agreements</a:t>
            </a:r>
          </a:p>
          <a:p>
            <a:pPr marL="680085" indent="-340042" lvl="1">
              <a:lnSpc>
                <a:spcPts val="6678"/>
              </a:lnSpc>
              <a:buFont typeface="Arial"/>
              <a:buChar char="•"/>
            </a:pPr>
            <a:r>
              <a:rPr lang="en-US" sz="3150">
                <a:solidFill>
                  <a:srgbClr val="000000"/>
                </a:solidFill>
                <a:latin typeface="Telegraf"/>
              </a:rPr>
              <a:t>Forum for trade negotiations</a:t>
            </a:r>
          </a:p>
          <a:p>
            <a:pPr marL="680085" indent="-340042" lvl="1">
              <a:lnSpc>
                <a:spcPts val="6678"/>
              </a:lnSpc>
              <a:buFont typeface="Arial"/>
              <a:buChar char="•"/>
            </a:pPr>
            <a:r>
              <a:rPr lang="en-US" sz="3150">
                <a:solidFill>
                  <a:srgbClr val="000000"/>
                </a:solidFill>
                <a:latin typeface="Telegraf"/>
              </a:rPr>
              <a:t>Handling trade disputes</a:t>
            </a:r>
          </a:p>
          <a:p>
            <a:pPr marL="680085" indent="-340042" lvl="1">
              <a:lnSpc>
                <a:spcPts val="6678"/>
              </a:lnSpc>
              <a:buFont typeface="Arial"/>
              <a:buChar char="•"/>
            </a:pPr>
            <a:r>
              <a:rPr lang="en-US" sz="3150">
                <a:solidFill>
                  <a:srgbClr val="000000"/>
                </a:solidFill>
                <a:latin typeface="Telegraf"/>
              </a:rPr>
              <a:t>Monitoring trade policies</a:t>
            </a:r>
          </a:p>
          <a:p>
            <a:pPr marL="680085" indent="-340042" lvl="1">
              <a:lnSpc>
                <a:spcPts val="6678"/>
              </a:lnSpc>
              <a:buFont typeface="Arial"/>
              <a:buChar char="•"/>
            </a:pPr>
            <a:r>
              <a:rPr lang="en-US" sz="3150">
                <a:solidFill>
                  <a:srgbClr val="000000"/>
                </a:solidFill>
                <a:latin typeface="Telegraf"/>
              </a:rPr>
              <a:t>Technical assistance and training for developing economies</a:t>
            </a:r>
          </a:p>
          <a:p>
            <a:pPr marL="680085" indent="-340042" lvl="1">
              <a:lnSpc>
                <a:spcPts val="6678"/>
              </a:lnSpc>
              <a:buFont typeface="Arial"/>
              <a:buChar char="•"/>
            </a:pPr>
            <a:r>
              <a:rPr lang="en-US" sz="3150">
                <a:solidFill>
                  <a:srgbClr val="000000"/>
                </a:solidFill>
                <a:latin typeface="Telegraf"/>
              </a:rPr>
              <a:t>Cooperation with other international organizations</a:t>
            </a:r>
          </a:p>
          <a:p>
            <a:pPr>
              <a:lnSpc>
                <a:spcPts val="6678"/>
              </a:lnSpc>
            </a:pPr>
          </a:p>
        </p:txBody>
      </p:sp>
      <p:pic>
        <p:nvPicPr>
          <p:cNvPr name="Picture 3" id="3"/>
          <p:cNvPicPr>
            <a:picLocks noChangeAspect="true"/>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l="0" t="0" r="0" b="0"/>
          <a:stretch>
            <a:fillRect/>
          </a:stretch>
        </p:blipFill>
        <p:spPr>
          <a:xfrm flipH="false" flipV="false" rot="0">
            <a:off x="11501113" y="1614206"/>
            <a:ext cx="4114800" cy="4114800"/>
          </a:xfrm>
          <a:prstGeom prst="rect">
            <a:avLst/>
          </a:prstGeom>
        </p:spPr>
      </p:pic>
      <p:grpSp>
        <p:nvGrpSpPr>
          <p:cNvPr name="Group 4" id="4"/>
          <p:cNvGrpSpPr/>
          <p:nvPr/>
        </p:nvGrpSpPr>
        <p:grpSpPr>
          <a:xfrm rot="0">
            <a:off x="1028700" y="224363"/>
            <a:ext cx="16349422" cy="1608674"/>
            <a:chOff x="0" y="0"/>
            <a:chExt cx="21799229" cy="2144899"/>
          </a:xfrm>
        </p:grpSpPr>
        <p:sp>
          <p:nvSpPr>
            <p:cNvPr name="TextBox 5" id="5"/>
            <p:cNvSpPr txBox="true"/>
            <p:nvPr/>
          </p:nvSpPr>
          <p:spPr>
            <a:xfrm rot="0">
              <a:off x="0" y="171450"/>
              <a:ext cx="21799229" cy="1289050"/>
            </a:xfrm>
            <a:prstGeom prst="rect">
              <a:avLst/>
            </a:prstGeom>
          </p:spPr>
          <p:txBody>
            <a:bodyPr anchor="t" rtlCol="false" tIns="0" lIns="0" bIns="0" rIns="0">
              <a:spAutoFit/>
            </a:bodyPr>
            <a:lstStyle/>
            <a:p>
              <a:pPr algn="ctr">
                <a:lnSpc>
                  <a:spcPts val="6839"/>
                </a:lnSpc>
              </a:pPr>
              <a:r>
                <a:rPr lang="en-US" sz="7200" spc="-359">
                  <a:solidFill>
                    <a:srgbClr val="000000"/>
                  </a:solidFill>
                  <a:latin typeface="League Spartan"/>
                </a:rPr>
                <a:t>The WTO</a:t>
              </a:r>
            </a:p>
          </p:txBody>
        </p:sp>
        <p:sp>
          <p:nvSpPr>
            <p:cNvPr name="TextBox 6" id="6"/>
            <p:cNvSpPr txBox="true"/>
            <p:nvPr/>
          </p:nvSpPr>
          <p:spPr>
            <a:xfrm rot="0">
              <a:off x="0" y="1657219"/>
              <a:ext cx="21799229" cy="487680"/>
            </a:xfrm>
            <a:prstGeom prst="rect">
              <a:avLst/>
            </a:prstGeom>
          </p:spPr>
          <p:txBody>
            <a:bodyPr anchor="t" rtlCol="false" tIns="0" lIns="0" bIns="0" rIns="0">
              <a:spAutoFit/>
            </a:bodyPr>
            <a:lstStyle/>
            <a:p>
              <a:pPr algn="l">
                <a:lnSpc>
                  <a:spcPts val="3022"/>
                </a:lnSpc>
              </a:pPr>
            </a:p>
          </p:txBody>
        </p:sp>
      </p:grpSp>
      <p:sp>
        <p:nvSpPr>
          <p:cNvPr name="TextBox 7" id="7"/>
          <p:cNvSpPr txBox="true"/>
          <p:nvPr/>
        </p:nvSpPr>
        <p:spPr>
          <a:xfrm rot="0">
            <a:off x="-1863514" y="10069830"/>
            <a:ext cx="5784428" cy="217170"/>
          </a:xfrm>
          <a:prstGeom prst="rect">
            <a:avLst/>
          </a:prstGeom>
        </p:spPr>
        <p:txBody>
          <a:bodyPr anchor="t" rtlCol="false" tIns="0" lIns="0" bIns="0" rIns="0">
            <a:spAutoFit/>
          </a:bodyPr>
          <a:lstStyle/>
          <a:p>
            <a:pPr algn="ctr">
              <a:lnSpc>
                <a:spcPts val="1679"/>
              </a:lnSpc>
            </a:pPr>
            <a:r>
              <a:rPr lang="en-US" sz="1200">
                <a:solidFill>
                  <a:srgbClr val="000000"/>
                </a:solidFill>
                <a:latin typeface="Arimo"/>
              </a:rPr>
              <a:t>Copyright Bananaomics</a:t>
            </a:r>
          </a:p>
        </p:txBody>
      </p:sp>
    </p:spTree>
  </p:cSld>
  <p:clrMapOvr>
    <a:masterClrMapping/>
  </p:clrMapOvr>
</p:sld>
</file>

<file path=ppt/slides/slide39.xml><?xml version="1.0" encoding="utf-8"?>
<p:sld xmlns:p="http://schemas.openxmlformats.org/presentationml/2006/main" xmlns:a="http://schemas.openxmlformats.org/drawingml/2006/main" xmlns:r="http://schemas.openxmlformats.org/officeDocument/2006/relationships">
  <p:cSld>
    <p:bg>
      <p:bgPr>
        <a:solidFill>
          <a:srgbClr val="F7F7F7"/>
        </a:solidFill>
      </p:bgPr>
    </p:bg>
    <p:spTree>
      <p:nvGrpSpPr>
        <p:cNvPr id="1" name=""/>
        <p:cNvGrpSpPr/>
        <p:nvPr/>
      </p:nvGrpSpPr>
      <p:grpSpPr>
        <a:xfrm>
          <a:off x="0" y="0"/>
          <a:ext cx="0" cy="0"/>
          <a:chOff x="0" y="0"/>
          <a:chExt cx="0" cy="0"/>
        </a:xfrm>
      </p:grpSpPr>
      <p:sp>
        <p:nvSpPr>
          <p:cNvPr name="TextBox 2" id="2"/>
          <p:cNvSpPr txBox="true"/>
          <p:nvPr/>
        </p:nvSpPr>
        <p:spPr>
          <a:xfrm rot="0">
            <a:off x="903063" y="2226854"/>
            <a:ext cx="16481874" cy="7672323"/>
          </a:xfrm>
          <a:prstGeom prst="rect">
            <a:avLst/>
          </a:prstGeom>
        </p:spPr>
        <p:txBody>
          <a:bodyPr anchor="t" rtlCol="false" tIns="0" lIns="0" bIns="0" rIns="0">
            <a:spAutoFit/>
          </a:bodyPr>
          <a:lstStyle/>
          <a:p>
            <a:pPr algn="ctr">
              <a:lnSpc>
                <a:spcPts val="6254"/>
              </a:lnSpc>
            </a:pPr>
            <a:r>
              <a:rPr lang="en-US" sz="2950">
                <a:solidFill>
                  <a:srgbClr val="000000"/>
                </a:solidFill>
                <a:latin typeface="Telegraf Bold"/>
              </a:rPr>
              <a:t>Principles</a:t>
            </a:r>
          </a:p>
          <a:p>
            <a:pPr marL="572138" indent="-286069" lvl="1">
              <a:lnSpc>
                <a:spcPts val="5618"/>
              </a:lnSpc>
              <a:buFont typeface="Arial"/>
              <a:buChar char="•"/>
            </a:pPr>
            <a:r>
              <a:rPr lang="en-US" sz="2650">
                <a:solidFill>
                  <a:srgbClr val="000000"/>
                </a:solidFill>
                <a:latin typeface="Telegraf"/>
              </a:rPr>
              <a:t>Non-discrimination</a:t>
            </a:r>
          </a:p>
          <a:p>
            <a:pPr marL="572138" indent="-286069" lvl="1">
              <a:lnSpc>
                <a:spcPts val="5618"/>
              </a:lnSpc>
              <a:buFont typeface="Arial"/>
              <a:buChar char="•"/>
            </a:pPr>
            <a:r>
              <a:rPr lang="en-US" sz="2650">
                <a:solidFill>
                  <a:srgbClr val="000000"/>
                </a:solidFill>
                <a:latin typeface="Telegraf"/>
              </a:rPr>
              <a:t>Openness of trade: lowering all trade barriers among nations</a:t>
            </a:r>
          </a:p>
          <a:p>
            <a:pPr marL="572138" indent="-286069" lvl="1">
              <a:lnSpc>
                <a:spcPts val="5618"/>
              </a:lnSpc>
              <a:buFont typeface="Arial"/>
              <a:buChar char="•"/>
            </a:pPr>
            <a:r>
              <a:rPr lang="en-US" sz="2650">
                <a:solidFill>
                  <a:srgbClr val="000000"/>
                </a:solidFill>
                <a:latin typeface="Telegraf"/>
              </a:rPr>
              <a:t>Predictability and transparency</a:t>
            </a:r>
          </a:p>
          <a:p>
            <a:pPr marL="572138" indent="-286069" lvl="1">
              <a:lnSpc>
                <a:spcPts val="5618"/>
              </a:lnSpc>
              <a:buFont typeface="Arial"/>
              <a:buChar char="•"/>
            </a:pPr>
            <a:r>
              <a:rPr lang="en-US" sz="2650">
                <a:solidFill>
                  <a:srgbClr val="000000"/>
                </a:solidFill>
                <a:latin typeface="Telegraf"/>
              </a:rPr>
              <a:t>Promotion of fair competition: this principle attempts to assess the fairness of trade transactions and responses</a:t>
            </a:r>
          </a:p>
          <a:p>
            <a:pPr marL="572138" indent="-286069" lvl="1">
              <a:lnSpc>
                <a:spcPts val="5618"/>
              </a:lnSpc>
              <a:buFont typeface="Arial"/>
              <a:buChar char="•"/>
            </a:pPr>
            <a:r>
              <a:rPr lang="en-US" sz="2650">
                <a:solidFill>
                  <a:srgbClr val="000000"/>
                </a:solidFill>
                <a:latin typeface="Telegraf"/>
              </a:rPr>
              <a:t>Privileging less developed countries: this is aimed at improving equity between more developed countries (MDC) and less developed countries (LDC)</a:t>
            </a:r>
          </a:p>
          <a:p>
            <a:pPr marL="572138" indent="-286069" lvl="1">
              <a:lnSpc>
                <a:spcPts val="5618"/>
              </a:lnSpc>
              <a:buFont typeface="Arial"/>
              <a:buChar char="•"/>
            </a:pPr>
            <a:r>
              <a:rPr lang="en-US" sz="2650">
                <a:solidFill>
                  <a:srgbClr val="000000"/>
                </a:solidFill>
                <a:latin typeface="Telegraf"/>
              </a:rPr>
              <a:t>Protecting the environment</a:t>
            </a:r>
          </a:p>
          <a:p>
            <a:pPr>
              <a:lnSpc>
                <a:spcPts val="4982"/>
              </a:lnSpc>
            </a:pPr>
          </a:p>
          <a:p>
            <a:pPr>
              <a:lnSpc>
                <a:spcPts val="4982"/>
              </a:lnSpc>
            </a:pPr>
          </a:p>
        </p:txBody>
      </p:sp>
      <p:pic>
        <p:nvPicPr>
          <p:cNvPr name="Picture 3" id="3"/>
          <p:cNvPicPr>
            <a:picLocks noChangeAspect="true"/>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l="0" t="0" r="0" b="0"/>
          <a:stretch>
            <a:fillRect/>
          </a:stretch>
        </p:blipFill>
        <p:spPr>
          <a:xfrm flipH="false" flipV="false" rot="0">
            <a:off x="12453622" y="464729"/>
            <a:ext cx="4114800" cy="4114800"/>
          </a:xfrm>
          <a:prstGeom prst="rect">
            <a:avLst/>
          </a:prstGeom>
        </p:spPr>
      </p:pic>
      <p:grpSp>
        <p:nvGrpSpPr>
          <p:cNvPr name="Group 4" id="4"/>
          <p:cNvGrpSpPr/>
          <p:nvPr/>
        </p:nvGrpSpPr>
        <p:grpSpPr>
          <a:xfrm rot="0">
            <a:off x="1028700" y="224363"/>
            <a:ext cx="16349422" cy="1608674"/>
            <a:chOff x="0" y="0"/>
            <a:chExt cx="21799229" cy="2144899"/>
          </a:xfrm>
        </p:grpSpPr>
        <p:sp>
          <p:nvSpPr>
            <p:cNvPr name="TextBox 5" id="5"/>
            <p:cNvSpPr txBox="true"/>
            <p:nvPr/>
          </p:nvSpPr>
          <p:spPr>
            <a:xfrm rot="0">
              <a:off x="0" y="171450"/>
              <a:ext cx="21799229" cy="1289050"/>
            </a:xfrm>
            <a:prstGeom prst="rect">
              <a:avLst/>
            </a:prstGeom>
          </p:spPr>
          <p:txBody>
            <a:bodyPr anchor="t" rtlCol="false" tIns="0" lIns="0" bIns="0" rIns="0">
              <a:spAutoFit/>
            </a:bodyPr>
            <a:lstStyle/>
            <a:p>
              <a:pPr algn="ctr">
                <a:lnSpc>
                  <a:spcPts val="6839"/>
                </a:lnSpc>
              </a:pPr>
              <a:r>
                <a:rPr lang="en-US" sz="7200" spc="-359">
                  <a:solidFill>
                    <a:srgbClr val="000000"/>
                  </a:solidFill>
                  <a:latin typeface="League Spartan"/>
                </a:rPr>
                <a:t>The WTO</a:t>
              </a:r>
            </a:p>
          </p:txBody>
        </p:sp>
        <p:sp>
          <p:nvSpPr>
            <p:cNvPr name="TextBox 6" id="6"/>
            <p:cNvSpPr txBox="true"/>
            <p:nvPr/>
          </p:nvSpPr>
          <p:spPr>
            <a:xfrm rot="0">
              <a:off x="0" y="1657219"/>
              <a:ext cx="21799229" cy="487680"/>
            </a:xfrm>
            <a:prstGeom prst="rect">
              <a:avLst/>
            </a:prstGeom>
          </p:spPr>
          <p:txBody>
            <a:bodyPr anchor="t" rtlCol="false" tIns="0" lIns="0" bIns="0" rIns="0">
              <a:spAutoFit/>
            </a:bodyPr>
            <a:lstStyle/>
            <a:p>
              <a:pPr algn="l">
                <a:lnSpc>
                  <a:spcPts val="3022"/>
                </a:lnSpc>
              </a:pPr>
            </a:p>
          </p:txBody>
        </p:sp>
      </p:grpSp>
      <p:sp>
        <p:nvSpPr>
          <p:cNvPr name="TextBox 7" id="7"/>
          <p:cNvSpPr txBox="true"/>
          <p:nvPr/>
        </p:nvSpPr>
        <p:spPr>
          <a:xfrm rot="0">
            <a:off x="-1863514" y="10069830"/>
            <a:ext cx="5784428" cy="217170"/>
          </a:xfrm>
          <a:prstGeom prst="rect">
            <a:avLst/>
          </a:prstGeom>
        </p:spPr>
        <p:txBody>
          <a:bodyPr anchor="t" rtlCol="false" tIns="0" lIns="0" bIns="0" rIns="0">
            <a:spAutoFit/>
          </a:bodyPr>
          <a:lstStyle/>
          <a:p>
            <a:pPr algn="ctr">
              <a:lnSpc>
                <a:spcPts val="1679"/>
              </a:lnSpc>
            </a:pPr>
            <a:r>
              <a:rPr lang="en-US" sz="1200">
                <a:solidFill>
                  <a:srgbClr val="000000"/>
                </a:solidFill>
                <a:latin typeface="Arimo"/>
              </a:rPr>
              <a:t>Copyright Bananaomics</a:t>
            </a:r>
          </a:p>
        </p:txBody>
      </p:sp>
    </p:spTree>
  </p:cSld>
  <p:clrMapOvr>
    <a:masterClrMapping/>
  </p:clrMapOvr>
</p:sld>
</file>

<file path=ppt/slides/slide4.xml><?xml version="1.0" encoding="utf-8"?>
<p:sld xmlns:p="http://schemas.openxmlformats.org/presentationml/2006/main" xmlns:a="http://schemas.openxmlformats.org/drawingml/2006/main" xmlns:r="http://schemas.openxmlformats.org/officeDocument/2006/relationships">
  <p:cSld>
    <p:bg>
      <p:bgPr>
        <a:solidFill>
          <a:srgbClr val="F7F7F7"/>
        </a:solidFill>
      </p:bgPr>
    </p:bg>
    <p:spTree>
      <p:nvGrpSpPr>
        <p:cNvPr id="1" name=""/>
        <p:cNvGrpSpPr/>
        <p:nvPr/>
      </p:nvGrpSpPr>
      <p:grpSpPr>
        <a:xfrm>
          <a:off x="0" y="0"/>
          <a:ext cx="0" cy="0"/>
          <a:chOff x="0" y="0"/>
          <a:chExt cx="0" cy="0"/>
        </a:xfrm>
      </p:grpSpPr>
      <p:pic>
        <p:nvPicPr>
          <p:cNvPr name="Picture 2" id="2"/>
          <p:cNvPicPr>
            <a:picLocks noChangeAspect="true"/>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l="0" t="0" r="0" b="0"/>
          <a:stretch>
            <a:fillRect/>
          </a:stretch>
        </p:blipFill>
        <p:spPr>
          <a:xfrm flipH="false" flipV="false" rot="0">
            <a:off x="6821472" y="6172200"/>
            <a:ext cx="4763878" cy="4114800"/>
          </a:xfrm>
          <a:prstGeom prst="rect">
            <a:avLst/>
          </a:prstGeom>
        </p:spPr>
      </p:pic>
      <p:sp>
        <p:nvSpPr>
          <p:cNvPr name="TextBox 3" id="3"/>
          <p:cNvSpPr txBox="true"/>
          <p:nvPr/>
        </p:nvSpPr>
        <p:spPr>
          <a:xfrm rot="0">
            <a:off x="903063" y="2207804"/>
            <a:ext cx="16481874" cy="3337179"/>
          </a:xfrm>
          <a:prstGeom prst="rect">
            <a:avLst/>
          </a:prstGeom>
        </p:spPr>
        <p:txBody>
          <a:bodyPr anchor="t" rtlCol="false" tIns="0" lIns="0" bIns="0" rIns="0">
            <a:spAutoFit/>
          </a:bodyPr>
          <a:lstStyle/>
          <a:p>
            <a:pPr algn="ctr">
              <a:lnSpc>
                <a:spcPts val="6678"/>
              </a:lnSpc>
            </a:pPr>
            <a:r>
              <a:rPr lang="en-US" sz="3150">
                <a:solidFill>
                  <a:srgbClr val="000000"/>
                </a:solidFill>
                <a:latin typeface="Telegraf Bold"/>
              </a:rPr>
              <a:t>World Trade Organization (WTO)</a:t>
            </a:r>
          </a:p>
          <a:p>
            <a:pPr algn="ctr">
              <a:lnSpc>
                <a:spcPts val="6678"/>
              </a:lnSpc>
            </a:pPr>
            <a:r>
              <a:rPr lang="en-US" sz="3150">
                <a:solidFill>
                  <a:srgbClr val="000000"/>
                </a:solidFill>
                <a:latin typeface="Telegraf"/>
              </a:rPr>
              <a:t>An international body that sets the rules for global trading and resolves disputes between its member countries. It also hosts negotiations concerning the reduction of trade barriers between its member nations</a:t>
            </a:r>
            <a:r>
              <a:rPr lang="en-US" sz="3150">
                <a:solidFill>
                  <a:srgbClr val="000000"/>
                </a:solidFill>
                <a:latin typeface="Telegraf"/>
              </a:rPr>
              <a:t>.</a:t>
            </a:r>
          </a:p>
        </p:txBody>
      </p:sp>
      <p:grpSp>
        <p:nvGrpSpPr>
          <p:cNvPr name="Group 4" id="4"/>
          <p:cNvGrpSpPr/>
          <p:nvPr/>
        </p:nvGrpSpPr>
        <p:grpSpPr>
          <a:xfrm rot="0">
            <a:off x="1028700" y="224363"/>
            <a:ext cx="16349422" cy="1608674"/>
            <a:chOff x="0" y="0"/>
            <a:chExt cx="21799229" cy="2144899"/>
          </a:xfrm>
        </p:grpSpPr>
        <p:sp>
          <p:nvSpPr>
            <p:cNvPr name="TextBox 5" id="5"/>
            <p:cNvSpPr txBox="true"/>
            <p:nvPr/>
          </p:nvSpPr>
          <p:spPr>
            <a:xfrm rot="0">
              <a:off x="0" y="171450"/>
              <a:ext cx="21799229" cy="1289050"/>
            </a:xfrm>
            <a:prstGeom prst="rect">
              <a:avLst/>
            </a:prstGeom>
          </p:spPr>
          <p:txBody>
            <a:bodyPr anchor="t" rtlCol="false" tIns="0" lIns="0" bIns="0" rIns="0">
              <a:spAutoFit/>
            </a:bodyPr>
            <a:lstStyle/>
            <a:p>
              <a:pPr algn="ctr">
                <a:lnSpc>
                  <a:spcPts val="6839"/>
                </a:lnSpc>
              </a:pPr>
              <a:r>
                <a:rPr lang="en-US" sz="7200" spc="-359">
                  <a:solidFill>
                    <a:srgbClr val="000000"/>
                  </a:solidFill>
                  <a:latin typeface="League Spartan"/>
                </a:rPr>
                <a:t>Definition</a:t>
              </a:r>
            </a:p>
          </p:txBody>
        </p:sp>
        <p:sp>
          <p:nvSpPr>
            <p:cNvPr name="TextBox 6" id="6"/>
            <p:cNvSpPr txBox="true"/>
            <p:nvPr/>
          </p:nvSpPr>
          <p:spPr>
            <a:xfrm rot="0">
              <a:off x="0" y="1657219"/>
              <a:ext cx="21799229" cy="487680"/>
            </a:xfrm>
            <a:prstGeom prst="rect">
              <a:avLst/>
            </a:prstGeom>
          </p:spPr>
          <p:txBody>
            <a:bodyPr anchor="t" rtlCol="false" tIns="0" lIns="0" bIns="0" rIns="0">
              <a:spAutoFit/>
            </a:bodyPr>
            <a:lstStyle/>
            <a:p>
              <a:pPr algn="l">
                <a:lnSpc>
                  <a:spcPts val="3022"/>
                </a:lnSpc>
              </a:pPr>
            </a:p>
          </p:txBody>
        </p:sp>
      </p:grpSp>
      <p:sp>
        <p:nvSpPr>
          <p:cNvPr name="TextBox 7" id="7"/>
          <p:cNvSpPr txBox="true"/>
          <p:nvPr/>
        </p:nvSpPr>
        <p:spPr>
          <a:xfrm rot="0">
            <a:off x="-1863514" y="10069830"/>
            <a:ext cx="5784428" cy="217170"/>
          </a:xfrm>
          <a:prstGeom prst="rect">
            <a:avLst/>
          </a:prstGeom>
        </p:spPr>
        <p:txBody>
          <a:bodyPr anchor="t" rtlCol="false" tIns="0" lIns="0" bIns="0" rIns="0">
            <a:spAutoFit/>
          </a:bodyPr>
          <a:lstStyle/>
          <a:p>
            <a:pPr algn="ctr">
              <a:lnSpc>
                <a:spcPts val="1679"/>
              </a:lnSpc>
            </a:pPr>
            <a:r>
              <a:rPr lang="en-US" sz="1200">
                <a:solidFill>
                  <a:srgbClr val="000000"/>
                </a:solidFill>
                <a:latin typeface="Arimo"/>
              </a:rPr>
              <a:t>Copyright Bananaomics</a:t>
            </a:r>
          </a:p>
        </p:txBody>
      </p:sp>
    </p:spTree>
  </p:cSld>
  <p:clrMapOvr>
    <a:masterClrMapping/>
  </p:clrMapOvr>
</p:sld>
</file>

<file path=ppt/slides/slide40.xml><?xml version="1.0" encoding="utf-8"?>
<p:sld xmlns:p="http://schemas.openxmlformats.org/presentationml/2006/main" xmlns:a="http://schemas.openxmlformats.org/drawingml/2006/main" xmlns:r="http://schemas.openxmlformats.org/officeDocument/2006/relationships">
  <p:cSld>
    <p:bg>
      <p:bgPr>
        <a:solidFill>
          <a:srgbClr val="F7F7F7"/>
        </a:solidFill>
      </p:bgPr>
    </p:bg>
    <p:spTree>
      <p:nvGrpSpPr>
        <p:cNvPr id="1" name=""/>
        <p:cNvGrpSpPr/>
        <p:nvPr/>
      </p:nvGrpSpPr>
      <p:grpSpPr>
        <a:xfrm>
          <a:off x="0" y="0"/>
          <a:ext cx="0" cy="0"/>
          <a:chOff x="0" y="0"/>
          <a:chExt cx="0" cy="0"/>
        </a:xfrm>
      </p:grpSpPr>
      <p:pic>
        <p:nvPicPr>
          <p:cNvPr name="Picture 2" id="2"/>
          <p:cNvPicPr>
            <a:picLocks noChangeAspect="true"/>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l="0" t="0" r="0" b="0"/>
          <a:stretch>
            <a:fillRect/>
          </a:stretch>
        </p:blipFill>
        <p:spPr>
          <a:xfrm flipH="false" flipV="false" rot="0">
            <a:off x="8026765" y="6172200"/>
            <a:ext cx="3003804" cy="4114800"/>
          </a:xfrm>
          <a:prstGeom prst="rect">
            <a:avLst/>
          </a:prstGeom>
        </p:spPr>
      </p:pic>
      <p:grpSp>
        <p:nvGrpSpPr>
          <p:cNvPr name="Group 3" id="3"/>
          <p:cNvGrpSpPr/>
          <p:nvPr/>
        </p:nvGrpSpPr>
        <p:grpSpPr>
          <a:xfrm rot="0">
            <a:off x="969289" y="2867377"/>
            <a:ext cx="16349422" cy="2873721"/>
            <a:chOff x="0" y="0"/>
            <a:chExt cx="21799229" cy="3831629"/>
          </a:xfrm>
        </p:grpSpPr>
        <p:sp>
          <p:nvSpPr>
            <p:cNvPr name="TextBox 4" id="4"/>
            <p:cNvSpPr txBox="true"/>
            <p:nvPr/>
          </p:nvSpPr>
          <p:spPr>
            <a:xfrm rot="0">
              <a:off x="0" y="-85725"/>
              <a:ext cx="21799229" cy="3139821"/>
            </a:xfrm>
            <a:prstGeom prst="rect">
              <a:avLst/>
            </a:prstGeom>
          </p:spPr>
          <p:txBody>
            <a:bodyPr anchor="t" rtlCol="false" tIns="0" lIns="0" bIns="0" rIns="0">
              <a:spAutoFit/>
            </a:bodyPr>
            <a:lstStyle/>
            <a:p>
              <a:pPr algn="ctr">
                <a:lnSpc>
                  <a:spcPts val="9504"/>
                </a:lnSpc>
              </a:pPr>
              <a:r>
                <a:rPr lang="en-US" sz="7200" spc="-359">
                  <a:solidFill>
                    <a:srgbClr val="000000"/>
                  </a:solidFill>
                  <a:latin typeface="League Spartan"/>
                </a:rPr>
                <a:t>Factors Affecting the Influence of The World Trade Organization</a:t>
              </a:r>
            </a:p>
          </p:txBody>
        </p:sp>
        <p:sp>
          <p:nvSpPr>
            <p:cNvPr name="TextBox 5" id="5"/>
            <p:cNvSpPr txBox="true"/>
            <p:nvPr/>
          </p:nvSpPr>
          <p:spPr>
            <a:xfrm rot="0">
              <a:off x="0" y="3241290"/>
              <a:ext cx="21799229" cy="590339"/>
            </a:xfrm>
            <a:prstGeom prst="rect">
              <a:avLst/>
            </a:prstGeom>
          </p:spPr>
          <p:txBody>
            <a:bodyPr anchor="t" rtlCol="false" tIns="0" lIns="0" bIns="0" rIns="0">
              <a:spAutoFit/>
            </a:bodyPr>
            <a:lstStyle/>
            <a:p>
              <a:pPr algn="ctr">
                <a:lnSpc>
                  <a:spcPts val="3672"/>
                </a:lnSpc>
              </a:pPr>
            </a:p>
          </p:txBody>
        </p:sp>
      </p:grpSp>
      <p:sp>
        <p:nvSpPr>
          <p:cNvPr name="TextBox 6" id="6"/>
          <p:cNvSpPr txBox="true"/>
          <p:nvPr/>
        </p:nvSpPr>
        <p:spPr>
          <a:xfrm rot="0">
            <a:off x="-1863514" y="10069830"/>
            <a:ext cx="5784428" cy="217170"/>
          </a:xfrm>
          <a:prstGeom prst="rect">
            <a:avLst/>
          </a:prstGeom>
        </p:spPr>
        <p:txBody>
          <a:bodyPr anchor="t" rtlCol="false" tIns="0" lIns="0" bIns="0" rIns="0">
            <a:spAutoFit/>
          </a:bodyPr>
          <a:lstStyle/>
          <a:p>
            <a:pPr algn="ctr">
              <a:lnSpc>
                <a:spcPts val="1679"/>
              </a:lnSpc>
            </a:pPr>
            <a:r>
              <a:rPr lang="en-US" sz="1200">
                <a:solidFill>
                  <a:srgbClr val="000000"/>
                </a:solidFill>
                <a:latin typeface="Arimo"/>
              </a:rPr>
              <a:t>Copyright Bananaomics</a:t>
            </a:r>
          </a:p>
        </p:txBody>
      </p:sp>
    </p:spTree>
  </p:cSld>
  <p:clrMapOvr>
    <a:masterClrMapping/>
  </p:clrMapOvr>
</p:sld>
</file>

<file path=ppt/slides/slide41.xml><?xml version="1.0" encoding="utf-8"?>
<p:sld xmlns:p="http://schemas.openxmlformats.org/presentationml/2006/main" xmlns:a="http://schemas.openxmlformats.org/drawingml/2006/main" xmlns:r="http://schemas.openxmlformats.org/officeDocument/2006/relationships">
  <p:cSld>
    <p:bg>
      <p:bgPr>
        <a:solidFill>
          <a:srgbClr val="F7F7F7"/>
        </a:solidFill>
      </p:bgPr>
    </p:bg>
    <p:spTree>
      <p:nvGrpSpPr>
        <p:cNvPr id="1" name=""/>
        <p:cNvGrpSpPr/>
        <p:nvPr/>
      </p:nvGrpSpPr>
      <p:grpSpPr>
        <a:xfrm>
          <a:off x="0" y="0"/>
          <a:ext cx="0" cy="0"/>
          <a:chOff x="0" y="0"/>
          <a:chExt cx="0" cy="0"/>
        </a:xfrm>
      </p:grpSpPr>
      <p:pic>
        <p:nvPicPr>
          <p:cNvPr name="Picture 2" id="2"/>
          <p:cNvPicPr>
            <a:picLocks noChangeAspect="true"/>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l="0" t="0" r="0" b="0"/>
          <a:stretch>
            <a:fillRect/>
          </a:stretch>
        </p:blipFill>
        <p:spPr>
          <a:xfrm flipH="false" flipV="false" rot="0">
            <a:off x="7300055" y="3086100"/>
            <a:ext cx="3687890" cy="4114800"/>
          </a:xfrm>
          <a:prstGeom prst="rect">
            <a:avLst/>
          </a:prstGeom>
        </p:spPr>
      </p:pic>
      <p:sp>
        <p:nvSpPr>
          <p:cNvPr name="TextBox 3" id="3"/>
          <p:cNvSpPr txBox="true"/>
          <p:nvPr/>
        </p:nvSpPr>
        <p:spPr>
          <a:xfrm rot="0">
            <a:off x="903063" y="1787234"/>
            <a:ext cx="16481874" cy="2248280"/>
          </a:xfrm>
          <a:prstGeom prst="rect">
            <a:avLst/>
          </a:prstGeom>
        </p:spPr>
        <p:txBody>
          <a:bodyPr anchor="t" rtlCol="false" tIns="0" lIns="0" bIns="0" rIns="0">
            <a:spAutoFit/>
          </a:bodyPr>
          <a:lstStyle/>
          <a:p>
            <a:pPr algn="ctr">
              <a:lnSpc>
                <a:spcPts val="6042"/>
              </a:lnSpc>
            </a:pPr>
            <a:r>
              <a:rPr lang="en-US" sz="2850">
                <a:solidFill>
                  <a:srgbClr val="000000"/>
                </a:solidFill>
                <a:latin typeface="Telegraf"/>
              </a:rPr>
              <a:t>More Developed Countries (MDCs), are able to send delegates and representatives to the WTO regularly leading to them potentially receiving preferential treatment. </a:t>
            </a:r>
          </a:p>
          <a:p>
            <a:pPr algn="ctr">
              <a:lnSpc>
                <a:spcPts val="6042"/>
              </a:lnSpc>
            </a:pPr>
          </a:p>
        </p:txBody>
      </p:sp>
      <p:grpSp>
        <p:nvGrpSpPr>
          <p:cNvPr name="Group 4" id="4"/>
          <p:cNvGrpSpPr/>
          <p:nvPr/>
        </p:nvGrpSpPr>
        <p:grpSpPr>
          <a:xfrm rot="0">
            <a:off x="1028700" y="224363"/>
            <a:ext cx="16349422" cy="1608674"/>
            <a:chOff x="0" y="0"/>
            <a:chExt cx="21799229" cy="2144899"/>
          </a:xfrm>
        </p:grpSpPr>
        <p:sp>
          <p:nvSpPr>
            <p:cNvPr name="TextBox 5" id="5"/>
            <p:cNvSpPr txBox="true"/>
            <p:nvPr/>
          </p:nvSpPr>
          <p:spPr>
            <a:xfrm rot="0">
              <a:off x="0" y="171450"/>
              <a:ext cx="21799229" cy="1289050"/>
            </a:xfrm>
            <a:prstGeom prst="rect">
              <a:avLst/>
            </a:prstGeom>
          </p:spPr>
          <p:txBody>
            <a:bodyPr anchor="t" rtlCol="false" tIns="0" lIns="0" bIns="0" rIns="0">
              <a:spAutoFit/>
            </a:bodyPr>
            <a:lstStyle/>
            <a:p>
              <a:pPr algn="ctr">
                <a:lnSpc>
                  <a:spcPts val="6839"/>
                </a:lnSpc>
              </a:pPr>
              <a:r>
                <a:rPr lang="en-US" sz="7200" spc="-359">
                  <a:solidFill>
                    <a:srgbClr val="000000"/>
                  </a:solidFill>
                  <a:latin typeface="League Spartan"/>
                </a:rPr>
                <a:t>Unequal Bargaining Power</a:t>
              </a:r>
            </a:p>
          </p:txBody>
        </p:sp>
        <p:sp>
          <p:nvSpPr>
            <p:cNvPr name="TextBox 6" id="6"/>
            <p:cNvSpPr txBox="true"/>
            <p:nvPr/>
          </p:nvSpPr>
          <p:spPr>
            <a:xfrm rot="0">
              <a:off x="0" y="1657219"/>
              <a:ext cx="21799229" cy="487680"/>
            </a:xfrm>
            <a:prstGeom prst="rect">
              <a:avLst/>
            </a:prstGeom>
          </p:spPr>
          <p:txBody>
            <a:bodyPr anchor="t" rtlCol="false" tIns="0" lIns="0" bIns="0" rIns="0">
              <a:spAutoFit/>
            </a:bodyPr>
            <a:lstStyle/>
            <a:p>
              <a:pPr algn="l">
                <a:lnSpc>
                  <a:spcPts val="3022"/>
                </a:lnSpc>
              </a:pPr>
            </a:p>
          </p:txBody>
        </p:sp>
      </p:grpSp>
      <p:sp>
        <p:nvSpPr>
          <p:cNvPr name="TextBox 7" id="7"/>
          <p:cNvSpPr txBox="true"/>
          <p:nvPr/>
        </p:nvSpPr>
        <p:spPr>
          <a:xfrm rot="0">
            <a:off x="-1863514" y="10069830"/>
            <a:ext cx="5784428" cy="217170"/>
          </a:xfrm>
          <a:prstGeom prst="rect">
            <a:avLst/>
          </a:prstGeom>
        </p:spPr>
        <p:txBody>
          <a:bodyPr anchor="t" rtlCol="false" tIns="0" lIns="0" bIns="0" rIns="0">
            <a:spAutoFit/>
          </a:bodyPr>
          <a:lstStyle/>
          <a:p>
            <a:pPr algn="ctr">
              <a:lnSpc>
                <a:spcPts val="1679"/>
              </a:lnSpc>
            </a:pPr>
            <a:r>
              <a:rPr lang="en-US" sz="1200">
                <a:solidFill>
                  <a:srgbClr val="000000"/>
                </a:solidFill>
                <a:latin typeface="Arimo"/>
              </a:rPr>
              <a:t>Copyright Bananaomics</a:t>
            </a:r>
          </a:p>
        </p:txBody>
      </p:sp>
      <p:sp>
        <p:nvSpPr>
          <p:cNvPr name="TextBox 8" id="8"/>
          <p:cNvSpPr txBox="true"/>
          <p:nvPr/>
        </p:nvSpPr>
        <p:spPr>
          <a:xfrm rot="0">
            <a:off x="962474" y="7472978"/>
            <a:ext cx="16481874" cy="724280"/>
          </a:xfrm>
          <a:prstGeom prst="rect">
            <a:avLst/>
          </a:prstGeom>
        </p:spPr>
        <p:txBody>
          <a:bodyPr anchor="t" rtlCol="false" tIns="0" lIns="0" bIns="0" rIns="0">
            <a:spAutoFit/>
          </a:bodyPr>
          <a:lstStyle/>
          <a:p>
            <a:pPr algn="ctr">
              <a:lnSpc>
                <a:spcPts val="6042"/>
              </a:lnSpc>
            </a:pPr>
            <a:r>
              <a:rPr lang="en-US" sz="2850">
                <a:solidFill>
                  <a:srgbClr val="000000"/>
                </a:solidFill>
                <a:latin typeface="Telegraf"/>
              </a:rPr>
              <a:t>World trade leaders like the EU, USA, China, etc. have significantly more power when negotiating.</a:t>
            </a:r>
          </a:p>
        </p:txBody>
      </p:sp>
    </p:spTree>
  </p:cSld>
  <p:clrMapOvr>
    <a:masterClrMapping/>
  </p:clrMapOvr>
</p:sld>
</file>

<file path=ppt/slides/slide42.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pic>
        <p:nvPicPr>
          <p:cNvPr name="Picture 2" id="2">
            <a:hlinkClick r:id="rId4" tooltip="https://youtu.be/8cBJFUpK_xI"/>
          </p:cNvPr>
          <p:cNvPicPr>
            <a:picLocks noChangeAspect="true"/>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l="0" t="0" r="0" b="0"/>
          <a:stretch>
            <a:fillRect/>
          </a:stretch>
        </p:blipFill>
        <p:spPr>
          <a:xfrm flipH="false" flipV="false" rot="0">
            <a:off x="6220519" y="3086100"/>
            <a:ext cx="5846963" cy="4114800"/>
          </a:xfrm>
          <a:prstGeom prst="rect">
            <a:avLst/>
          </a:prstGeom>
        </p:spPr>
      </p:pic>
      <p:sp>
        <p:nvSpPr>
          <p:cNvPr name="TextBox 3" id="3"/>
          <p:cNvSpPr txBox="true"/>
          <p:nvPr/>
        </p:nvSpPr>
        <p:spPr>
          <a:xfrm rot="0">
            <a:off x="-1863514" y="10069830"/>
            <a:ext cx="5784428" cy="217170"/>
          </a:xfrm>
          <a:prstGeom prst="rect">
            <a:avLst/>
          </a:prstGeom>
        </p:spPr>
        <p:txBody>
          <a:bodyPr anchor="t" rtlCol="false" tIns="0" lIns="0" bIns="0" rIns="0">
            <a:spAutoFit/>
          </a:bodyPr>
          <a:lstStyle/>
          <a:p>
            <a:pPr algn="ctr">
              <a:lnSpc>
                <a:spcPts val="1679"/>
              </a:lnSpc>
            </a:pPr>
            <a:r>
              <a:rPr lang="en-US" sz="1200">
                <a:solidFill>
                  <a:srgbClr val="000000"/>
                </a:solidFill>
                <a:latin typeface="Arimo"/>
              </a:rPr>
              <a:t>Copyright Bananaomics</a:t>
            </a:r>
          </a:p>
        </p:txBody>
      </p:sp>
      <p:sp>
        <p:nvSpPr>
          <p:cNvPr name="TextBox 4" id="4"/>
          <p:cNvSpPr txBox="true"/>
          <p:nvPr/>
        </p:nvSpPr>
        <p:spPr>
          <a:xfrm rot="0">
            <a:off x="6251786" y="7655446"/>
            <a:ext cx="5784428" cy="692151"/>
          </a:xfrm>
          <a:prstGeom prst="rect">
            <a:avLst/>
          </a:prstGeom>
        </p:spPr>
        <p:txBody>
          <a:bodyPr anchor="t" rtlCol="false" tIns="0" lIns="0" bIns="0" rIns="0">
            <a:spAutoFit/>
          </a:bodyPr>
          <a:lstStyle/>
          <a:p>
            <a:pPr algn="ctr">
              <a:lnSpc>
                <a:spcPts val="2799"/>
              </a:lnSpc>
            </a:pPr>
            <a:r>
              <a:rPr lang="en-US" sz="1999">
                <a:solidFill>
                  <a:srgbClr val="000000"/>
                </a:solidFill>
                <a:latin typeface="Arimo"/>
              </a:rPr>
              <a:t>How the US obstructs the World Trade Organisation - DW News</a:t>
            </a:r>
          </a:p>
        </p:txBody>
      </p:sp>
    </p:spTree>
  </p:cSld>
  <p:clrMapOvr>
    <a:masterClrMapping/>
  </p:clrMapOvr>
</p:sld>
</file>

<file path=ppt/slides/slide43.xml><?xml version="1.0" encoding="utf-8"?>
<p:sld xmlns:p="http://schemas.openxmlformats.org/presentationml/2006/main" xmlns:a="http://schemas.openxmlformats.org/drawingml/2006/main" xmlns:r="http://schemas.openxmlformats.org/officeDocument/2006/relationships">
  <p:cSld>
    <p:bg>
      <p:bgPr>
        <a:solidFill>
          <a:srgbClr val="F7F7F7"/>
        </a:solidFill>
      </p:bgPr>
    </p:bg>
    <p:spTree>
      <p:nvGrpSpPr>
        <p:cNvPr id="1" name=""/>
        <p:cNvGrpSpPr/>
        <p:nvPr/>
      </p:nvGrpSpPr>
      <p:grpSpPr>
        <a:xfrm>
          <a:off x="0" y="0"/>
          <a:ext cx="0" cy="0"/>
          <a:chOff x="0" y="0"/>
          <a:chExt cx="0" cy="0"/>
        </a:xfrm>
      </p:grpSpPr>
      <p:pic>
        <p:nvPicPr>
          <p:cNvPr name="Picture 2" id="2"/>
          <p:cNvPicPr>
            <a:picLocks noChangeAspect="true"/>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l="0" t="0" r="0" b="0"/>
          <a:stretch>
            <a:fillRect/>
          </a:stretch>
        </p:blipFill>
        <p:spPr>
          <a:xfrm flipH="false" flipV="false" rot="0">
            <a:off x="6893832" y="4654988"/>
            <a:ext cx="4619159" cy="2765721"/>
          </a:xfrm>
          <a:prstGeom prst="rect">
            <a:avLst/>
          </a:prstGeom>
        </p:spPr>
      </p:pic>
      <p:sp>
        <p:nvSpPr>
          <p:cNvPr name="TextBox 3" id="3"/>
          <p:cNvSpPr txBox="true"/>
          <p:nvPr/>
        </p:nvSpPr>
        <p:spPr>
          <a:xfrm rot="0">
            <a:off x="903063" y="1787234"/>
            <a:ext cx="16481874" cy="2248280"/>
          </a:xfrm>
          <a:prstGeom prst="rect">
            <a:avLst/>
          </a:prstGeom>
        </p:spPr>
        <p:txBody>
          <a:bodyPr anchor="t" rtlCol="false" tIns="0" lIns="0" bIns="0" rIns="0">
            <a:spAutoFit/>
          </a:bodyPr>
          <a:lstStyle/>
          <a:p>
            <a:pPr algn="ctr">
              <a:lnSpc>
                <a:spcPts val="6042"/>
              </a:lnSpc>
            </a:pPr>
            <a:r>
              <a:rPr lang="en-US" sz="2850">
                <a:solidFill>
                  <a:srgbClr val="000000"/>
                </a:solidFill>
                <a:latin typeface="Telegraf"/>
              </a:rPr>
              <a:t>Disputes over agricultural goods are frequent at the WTO. Developed countries offer large subsidies in agriculture driving down price while developing countries lack subsidies and cannot compete in the international agricultural market. </a:t>
            </a:r>
          </a:p>
        </p:txBody>
      </p:sp>
      <p:grpSp>
        <p:nvGrpSpPr>
          <p:cNvPr name="Group 4" id="4"/>
          <p:cNvGrpSpPr/>
          <p:nvPr/>
        </p:nvGrpSpPr>
        <p:grpSpPr>
          <a:xfrm rot="0">
            <a:off x="1028700" y="473835"/>
            <a:ext cx="16349422" cy="1608674"/>
            <a:chOff x="0" y="0"/>
            <a:chExt cx="21799229" cy="2144899"/>
          </a:xfrm>
        </p:grpSpPr>
        <p:sp>
          <p:nvSpPr>
            <p:cNvPr name="TextBox 5" id="5"/>
            <p:cNvSpPr txBox="true"/>
            <p:nvPr/>
          </p:nvSpPr>
          <p:spPr>
            <a:xfrm rot="0">
              <a:off x="0" y="171450"/>
              <a:ext cx="21799229" cy="1289050"/>
            </a:xfrm>
            <a:prstGeom prst="rect">
              <a:avLst/>
            </a:prstGeom>
          </p:spPr>
          <p:txBody>
            <a:bodyPr anchor="t" rtlCol="false" tIns="0" lIns="0" bIns="0" rIns="0">
              <a:spAutoFit/>
            </a:bodyPr>
            <a:lstStyle/>
            <a:p>
              <a:pPr algn="ctr">
                <a:lnSpc>
                  <a:spcPts val="6839"/>
                </a:lnSpc>
              </a:pPr>
              <a:r>
                <a:rPr lang="en-US" sz="7200" spc="-359">
                  <a:solidFill>
                    <a:srgbClr val="000000"/>
                  </a:solidFill>
                  <a:latin typeface="League Spartan"/>
                </a:rPr>
                <a:t>Disputes Over Primary Products</a:t>
              </a:r>
            </a:p>
          </p:txBody>
        </p:sp>
        <p:sp>
          <p:nvSpPr>
            <p:cNvPr name="TextBox 6" id="6"/>
            <p:cNvSpPr txBox="true"/>
            <p:nvPr/>
          </p:nvSpPr>
          <p:spPr>
            <a:xfrm rot="0">
              <a:off x="0" y="1657219"/>
              <a:ext cx="21799229" cy="487680"/>
            </a:xfrm>
            <a:prstGeom prst="rect">
              <a:avLst/>
            </a:prstGeom>
          </p:spPr>
          <p:txBody>
            <a:bodyPr anchor="t" rtlCol="false" tIns="0" lIns="0" bIns="0" rIns="0">
              <a:spAutoFit/>
            </a:bodyPr>
            <a:lstStyle/>
            <a:p>
              <a:pPr algn="l">
                <a:lnSpc>
                  <a:spcPts val="3022"/>
                </a:lnSpc>
              </a:pPr>
            </a:p>
          </p:txBody>
        </p:sp>
      </p:grpSp>
      <p:sp>
        <p:nvSpPr>
          <p:cNvPr name="TextBox 7" id="7"/>
          <p:cNvSpPr txBox="true"/>
          <p:nvPr/>
        </p:nvSpPr>
        <p:spPr>
          <a:xfrm rot="0">
            <a:off x="-1863514" y="10069830"/>
            <a:ext cx="5784428" cy="217170"/>
          </a:xfrm>
          <a:prstGeom prst="rect">
            <a:avLst/>
          </a:prstGeom>
        </p:spPr>
        <p:txBody>
          <a:bodyPr anchor="t" rtlCol="false" tIns="0" lIns="0" bIns="0" rIns="0">
            <a:spAutoFit/>
          </a:bodyPr>
          <a:lstStyle/>
          <a:p>
            <a:pPr algn="ctr">
              <a:lnSpc>
                <a:spcPts val="1679"/>
              </a:lnSpc>
            </a:pPr>
            <a:r>
              <a:rPr lang="en-US" sz="1200">
                <a:solidFill>
                  <a:srgbClr val="000000"/>
                </a:solidFill>
                <a:latin typeface="Arimo"/>
              </a:rPr>
              <a:t>Copyright Bananaomics</a:t>
            </a:r>
          </a:p>
        </p:txBody>
      </p:sp>
      <p:sp>
        <p:nvSpPr>
          <p:cNvPr name="TextBox 8" id="8"/>
          <p:cNvSpPr txBox="true"/>
          <p:nvPr/>
        </p:nvSpPr>
        <p:spPr>
          <a:xfrm rot="0">
            <a:off x="903063" y="7674471"/>
            <a:ext cx="16481874" cy="2248280"/>
          </a:xfrm>
          <a:prstGeom prst="rect">
            <a:avLst/>
          </a:prstGeom>
        </p:spPr>
        <p:txBody>
          <a:bodyPr anchor="t" rtlCol="false" tIns="0" lIns="0" bIns="0" rIns="0">
            <a:spAutoFit/>
          </a:bodyPr>
          <a:lstStyle/>
          <a:p>
            <a:pPr algn="ctr">
              <a:lnSpc>
                <a:spcPts val="6042"/>
              </a:lnSpc>
            </a:pPr>
            <a:r>
              <a:rPr lang="en-US" sz="2850">
                <a:solidFill>
                  <a:srgbClr val="000000"/>
                </a:solidFill>
                <a:latin typeface="Telegraf"/>
              </a:rPr>
              <a:t>MCDs also prefer to receive raw materials rather than processed materials, leading to difficulties for countries that are trying to develop as they have little incentive to improve industries to offer processed goods. </a:t>
            </a:r>
          </a:p>
        </p:txBody>
      </p:sp>
    </p:spTree>
  </p:cSld>
  <p:clrMapOvr>
    <a:masterClrMapping/>
  </p:clrMapOvr>
</p:sld>
</file>

<file path=ppt/slides/slide44.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pic>
        <p:nvPicPr>
          <p:cNvPr name="Picture 2" id="2">
            <a:hlinkClick r:id="rId4" tooltip="https://youtu.be/y3L9XZ7GEOY"/>
          </p:cNvPr>
          <p:cNvPicPr>
            <a:picLocks noChangeAspect="true"/>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l="0" t="0" r="0" b="0"/>
          <a:stretch>
            <a:fillRect/>
          </a:stretch>
        </p:blipFill>
        <p:spPr>
          <a:xfrm flipH="false" flipV="false" rot="0">
            <a:off x="6220519" y="3086100"/>
            <a:ext cx="5846963" cy="4114800"/>
          </a:xfrm>
          <a:prstGeom prst="rect">
            <a:avLst/>
          </a:prstGeom>
        </p:spPr>
      </p:pic>
      <p:sp>
        <p:nvSpPr>
          <p:cNvPr name="TextBox 3" id="3"/>
          <p:cNvSpPr txBox="true"/>
          <p:nvPr/>
        </p:nvSpPr>
        <p:spPr>
          <a:xfrm rot="0">
            <a:off x="-1863514" y="10069830"/>
            <a:ext cx="5784428" cy="217170"/>
          </a:xfrm>
          <a:prstGeom prst="rect">
            <a:avLst/>
          </a:prstGeom>
        </p:spPr>
        <p:txBody>
          <a:bodyPr anchor="t" rtlCol="false" tIns="0" lIns="0" bIns="0" rIns="0">
            <a:spAutoFit/>
          </a:bodyPr>
          <a:lstStyle/>
          <a:p>
            <a:pPr algn="ctr">
              <a:lnSpc>
                <a:spcPts val="1679"/>
              </a:lnSpc>
            </a:pPr>
            <a:r>
              <a:rPr lang="en-US" sz="1200">
                <a:solidFill>
                  <a:srgbClr val="000000"/>
                </a:solidFill>
                <a:latin typeface="Arimo"/>
              </a:rPr>
              <a:t>Copyright Bananaomics</a:t>
            </a:r>
          </a:p>
        </p:txBody>
      </p:sp>
      <p:sp>
        <p:nvSpPr>
          <p:cNvPr name="TextBox 4" id="4"/>
          <p:cNvSpPr txBox="true"/>
          <p:nvPr/>
        </p:nvSpPr>
        <p:spPr>
          <a:xfrm rot="0">
            <a:off x="6251786" y="7655446"/>
            <a:ext cx="5784428" cy="692151"/>
          </a:xfrm>
          <a:prstGeom prst="rect">
            <a:avLst/>
          </a:prstGeom>
        </p:spPr>
        <p:txBody>
          <a:bodyPr anchor="t" rtlCol="false" tIns="0" lIns="0" bIns="0" rIns="0">
            <a:spAutoFit/>
          </a:bodyPr>
          <a:lstStyle/>
          <a:p>
            <a:pPr algn="ctr">
              <a:lnSpc>
                <a:spcPts val="2799"/>
              </a:lnSpc>
            </a:pPr>
            <a:r>
              <a:rPr lang="en-US" sz="1999">
                <a:solidFill>
                  <a:srgbClr val="000000"/>
                </a:solidFill>
                <a:latin typeface="Arimo"/>
              </a:rPr>
              <a:t>Is the WTO still needed? | DW English</a:t>
            </a:r>
          </a:p>
          <a:p>
            <a:pPr algn="ctr">
              <a:lnSpc>
                <a:spcPts val="2799"/>
              </a:lnSpc>
            </a:pPr>
          </a:p>
        </p:txBody>
      </p:sp>
    </p:spTree>
  </p:cSld>
  <p:clrMapOvr>
    <a:masterClrMapping/>
  </p:clrMapOvr>
</p:sld>
</file>

<file path=ppt/slides/slide45.xml><?xml version="1.0" encoding="utf-8"?>
<p:sld xmlns:p="http://schemas.openxmlformats.org/presentationml/2006/main" xmlns:a="http://schemas.openxmlformats.org/drawingml/2006/main" xmlns:r="http://schemas.openxmlformats.org/officeDocument/2006/relationships">
  <p:cSld>
    <p:bg>
      <p:bgPr>
        <a:solidFill>
          <a:srgbClr val="397DC9"/>
        </a:solidFill>
      </p:bgPr>
    </p:bg>
    <p:spTree>
      <p:nvGrpSpPr>
        <p:cNvPr id="1" name=""/>
        <p:cNvGrpSpPr/>
        <p:nvPr/>
      </p:nvGrpSpPr>
      <p:grpSpPr>
        <a:xfrm>
          <a:off x="0" y="0"/>
          <a:ext cx="0" cy="0"/>
          <a:chOff x="0" y="0"/>
          <a:chExt cx="0" cy="0"/>
        </a:xfrm>
      </p:grpSpPr>
      <p:pic>
        <p:nvPicPr>
          <p:cNvPr name="Picture 2" id="2"/>
          <p:cNvPicPr>
            <a:picLocks noChangeAspect="true"/>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l="0" t="0" r="0" b="0"/>
          <a:stretch>
            <a:fillRect/>
          </a:stretch>
        </p:blipFill>
        <p:spPr>
          <a:xfrm flipH="false" flipV="false" rot="0">
            <a:off x="6868450" y="6311160"/>
            <a:ext cx="5477271" cy="4114800"/>
          </a:xfrm>
          <a:prstGeom prst="rect">
            <a:avLst/>
          </a:prstGeom>
        </p:spPr>
      </p:pic>
      <p:grpSp>
        <p:nvGrpSpPr>
          <p:cNvPr name="Group 3" id="3"/>
          <p:cNvGrpSpPr/>
          <p:nvPr/>
        </p:nvGrpSpPr>
        <p:grpSpPr>
          <a:xfrm rot="0">
            <a:off x="1028700" y="2642303"/>
            <a:ext cx="16349422" cy="2186524"/>
            <a:chOff x="0" y="0"/>
            <a:chExt cx="21799229" cy="2915365"/>
          </a:xfrm>
        </p:grpSpPr>
        <p:sp>
          <p:nvSpPr>
            <p:cNvPr name="TextBox 4" id="4"/>
            <p:cNvSpPr txBox="true"/>
            <p:nvPr/>
          </p:nvSpPr>
          <p:spPr>
            <a:xfrm rot="0">
              <a:off x="0" y="257175"/>
              <a:ext cx="21799229" cy="1973791"/>
            </a:xfrm>
            <a:prstGeom prst="rect">
              <a:avLst/>
            </a:prstGeom>
          </p:spPr>
          <p:txBody>
            <a:bodyPr anchor="t" rtlCol="false" tIns="0" lIns="0" bIns="0" rIns="0">
              <a:spAutoFit/>
            </a:bodyPr>
            <a:lstStyle/>
            <a:p>
              <a:pPr algn="ctr">
                <a:lnSpc>
                  <a:spcPts val="10449"/>
                </a:lnSpc>
              </a:pPr>
              <a:r>
                <a:rPr lang="en-US" sz="10999" spc="-549">
                  <a:solidFill>
                    <a:srgbClr val="FFFFFF"/>
                  </a:solidFill>
                  <a:latin typeface="League Spartan"/>
                </a:rPr>
                <a:t>Practice Question</a:t>
              </a:r>
            </a:p>
          </p:txBody>
        </p:sp>
        <p:sp>
          <p:nvSpPr>
            <p:cNvPr name="TextBox 5" id="5"/>
            <p:cNvSpPr txBox="true"/>
            <p:nvPr/>
          </p:nvSpPr>
          <p:spPr>
            <a:xfrm rot="0">
              <a:off x="0" y="2427685"/>
              <a:ext cx="21799229" cy="487680"/>
            </a:xfrm>
            <a:prstGeom prst="rect">
              <a:avLst/>
            </a:prstGeom>
          </p:spPr>
          <p:txBody>
            <a:bodyPr anchor="t" rtlCol="false" tIns="0" lIns="0" bIns="0" rIns="0">
              <a:spAutoFit/>
            </a:bodyPr>
            <a:lstStyle/>
            <a:p>
              <a:pPr algn="l">
                <a:lnSpc>
                  <a:spcPts val="3022"/>
                </a:lnSpc>
              </a:pPr>
            </a:p>
          </p:txBody>
        </p:sp>
      </p:grpSp>
      <p:sp>
        <p:nvSpPr>
          <p:cNvPr name="TextBox 6" id="6"/>
          <p:cNvSpPr txBox="true"/>
          <p:nvPr/>
        </p:nvSpPr>
        <p:spPr>
          <a:xfrm rot="0">
            <a:off x="-1863514" y="9970597"/>
            <a:ext cx="5784428" cy="217170"/>
          </a:xfrm>
          <a:prstGeom prst="rect">
            <a:avLst/>
          </a:prstGeom>
        </p:spPr>
        <p:txBody>
          <a:bodyPr anchor="t" rtlCol="false" tIns="0" lIns="0" bIns="0" rIns="0">
            <a:spAutoFit/>
          </a:bodyPr>
          <a:lstStyle/>
          <a:p>
            <a:pPr algn="ctr">
              <a:lnSpc>
                <a:spcPts val="1679"/>
              </a:lnSpc>
            </a:pPr>
            <a:r>
              <a:rPr lang="en-US" sz="1200">
                <a:solidFill>
                  <a:srgbClr val="FFFFFF"/>
                </a:solidFill>
                <a:latin typeface="Arimo"/>
              </a:rPr>
              <a:t>Copyright Bananaomics</a:t>
            </a:r>
          </a:p>
        </p:txBody>
      </p:sp>
    </p:spTree>
  </p:cSld>
  <p:clrMapOvr>
    <a:masterClrMapping/>
  </p:clrMapOvr>
</p:sld>
</file>

<file path=ppt/slides/slide46.xml><?xml version="1.0" encoding="utf-8"?>
<p:sld xmlns:p="http://schemas.openxmlformats.org/presentationml/2006/main" xmlns:a="http://schemas.openxmlformats.org/drawingml/2006/main" xmlns:r="http://schemas.openxmlformats.org/officeDocument/2006/relationships">
  <p:cSld>
    <p:bg>
      <p:bgPr>
        <a:solidFill>
          <a:srgbClr val="397DC9"/>
        </a:solidFill>
      </p:bgPr>
    </p:bg>
    <p:spTree>
      <p:nvGrpSpPr>
        <p:cNvPr id="1" name=""/>
        <p:cNvGrpSpPr/>
        <p:nvPr/>
      </p:nvGrpSpPr>
      <p:grpSpPr>
        <a:xfrm>
          <a:off x="0" y="0"/>
          <a:ext cx="0" cy="0"/>
          <a:chOff x="0" y="0"/>
          <a:chExt cx="0" cy="0"/>
        </a:xfrm>
      </p:grpSpPr>
      <p:pic>
        <p:nvPicPr>
          <p:cNvPr name="Picture 2" id="2"/>
          <p:cNvPicPr>
            <a:picLocks noChangeAspect="true"/>
          </p:cNvPicPr>
          <p:nvPr/>
        </p:nvPicPr>
        <p:blipFill>
          <a:blip r:embed="rId2"/>
          <a:srcRect l="0" t="0" r="0" b="0"/>
          <a:stretch>
            <a:fillRect/>
          </a:stretch>
        </p:blipFill>
        <p:spPr>
          <a:xfrm flipH="false" flipV="false" rot="0">
            <a:off x="9144000" y="84258"/>
            <a:ext cx="8905542" cy="10118484"/>
          </a:xfrm>
          <a:prstGeom prst="rect">
            <a:avLst/>
          </a:prstGeom>
        </p:spPr>
      </p:pic>
      <p:pic>
        <p:nvPicPr>
          <p:cNvPr name="Picture 3" id="3"/>
          <p:cNvPicPr>
            <a:picLocks noChangeAspect="true"/>
          </p:cNvPicPr>
          <p:nvPr/>
        </p:nvPicPr>
        <p:blipFill>
          <a:blip r:embed="rId3"/>
          <a:srcRect l="0" t="0" r="0" b="0"/>
          <a:stretch>
            <a:fillRect/>
          </a:stretch>
        </p:blipFill>
        <p:spPr>
          <a:xfrm flipH="false" flipV="false" rot="0">
            <a:off x="168184" y="4458102"/>
            <a:ext cx="8975816" cy="5327373"/>
          </a:xfrm>
          <a:prstGeom prst="rect">
            <a:avLst/>
          </a:prstGeom>
        </p:spPr>
      </p:pic>
      <p:grpSp>
        <p:nvGrpSpPr>
          <p:cNvPr name="Group 4" id="4"/>
          <p:cNvGrpSpPr/>
          <p:nvPr/>
        </p:nvGrpSpPr>
        <p:grpSpPr>
          <a:xfrm rot="0">
            <a:off x="624342" y="431228"/>
            <a:ext cx="8063500" cy="1488024"/>
            <a:chOff x="0" y="0"/>
            <a:chExt cx="10751333" cy="1984032"/>
          </a:xfrm>
        </p:grpSpPr>
        <p:sp>
          <p:nvSpPr>
            <p:cNvPr name="TextBox 5" id="5"/>
            <p:cNvSpPr txBox="true"/>
            <p:nvPr/>
          </p:nvSpPr>
          <p:spPr>
            <a:xfrm rot="0">
              <a:off x="0" y="152400"/>
              <a:ext cx="10751333" cy="1147233"/>
            </a:xfrm>
            <a:prstGeom prst="rect">
              <a:avLst/>
            </a:prstGeom>
          </p:spPr>
          <p:txBody>
            <a:bodyPr anchor="t" rtlCol="false" tIns="0" lIns="0" bIns="0" rIns="0">
              <a:spAutoFit/>
            </a:bodyPr>
            <a:lstStyle/>
            <a:p>
              <a:pPr algn="ctr">
                <a:lnSpc>
                  <a:spcPts val="6079"/>
                </a:lnSpc>
              </a:pPr>
              <a:r>
                <a:rPr lang="en-US" sz="6399" spc="-319">
                  <a:solidFill>
                    <a:srgbClr val="FFFFFF"/>
                  </a:solidFill>
                  <a:latin typeface="League Spartan"/>
                </a:rPr>
                <a:t>Paper 2</a:t>
              </a:r>
            </a:p>
          </p:txBody>
        </p:sp>
        <p:sp>
          <p:nvSpPr>
            <p:cNvPr name="TextBox 6" id="6"/>
            <p:cNvSpPr txBox="true"/>
            <p:nvPr/>
          </p:nvSpPr>
          <p:spPr>
            <a:xfrm rot="0">
              <a:off x="0" y="1496352"/>
              <a:ext cx="10751333" cy="487680"/>
            </a:xfrm>
            <a:prstGeom prst="rect">
              <a:avLst/>
            </a:prstGeom>
          </p:spPr>
          <p:txBody>
            <a:bodyPr anchor="t" rtlCol="false" tIns="0" lIns="0" bIns="0" rIns="0">
              <a:spAutoFit/>
            </a:bodyPr>
            <a:lstStyle/>
            <a:p>
              <a:pPr algn="l">
                <a:lnSpc>
                  <a:spcPts val="3022"/>
                </a:lnSpc>
              </a:pPr>
            </a:p>
          </p:txBody>
        </p:sp>
      </p:grpSp>
      <p:sp>
        <p:nvSpPr>
          <p:cNvPr name="TextBox 7" id="7"/>
          <p:cNvSpPr txBox="true"/>
          <p:nvPr/>
        </p:nvSpPr>
        <p:spPr>
          <a:xfrm rot="0">
            <a:off x="-1863514" y="9970597"/>
            <a:ext cx="5784428" cy="217170"/>
          </a:xfrm>
          <a:prstGeom prst="rect">
            <a:avLst/>
          </a:prstGeom>
        </p:spPr>
        <p:txBody>
          <a:bodyPr anchor="t" rtlCol="false" tIns="0" lIns="0" bIns="0" rIns="0">
            <a:spAutoFit/>
          </a:bodyPr>
          <a:lstStyle/>
          <a:p>
            <a:pPr algn="ctr">
              <a:lnSpc>
                <a:spcPts val="1679"/>
              </a:lnSpc>
            </a:pPr>
            <a:r>
              <a:rPr lang="en-US" sz="1200">
                <a:solidFill>
                  <a:srgbClr val="FFFFFF"/>
                </a:solidFill>
                <a:latin typeface="Arimo"/>
              </a:rPr>
              <a:t>Copyright Bananaomics</a:t>
            </a:r>
          </a:p>
        </p:txBody>
      </p:sp>
      <p:sp>
        <p:nvSpPr>
          <p:cNvPr name="TextBox 8" id="8"/>
          <p:cNvSpPr txBox="true"/>
          <p:nvPr/>
        </p:nvSpPr>
        <p:spPr>
          <a:xfrm rot="0">
            <a:off x="669284" y="1402362"/>
            <a:ext cx="8018558" cy="976630"/>
          </a:xfrm>
          <a:prstGeom prst="rect">
            <a:avLst/>
          </a:prstGeom>
        </p:spPr>
        <p:txBody>
          <a:bodyPr anchor="t" rtlCol="false" tIns="0" lIns="0" bIns="0" rIns="0">
            <a:spAutoFit/>
          </a:bodyPr>
          <a:lstStyle/>
          <a:p>
            <a:pPr>
              <a:lnSpc>
                <a:spcPts val="3919"/>
              </a:lnSpc>
            </a:pPr>
            <a:r>
              <a:rPr lang="en-US" sz="2799">
                <a:solidFill>
                  <a:srgbClr val="FFFFFF"/>
                </a:solidFill>
                <a:latin typeface="League Spartan Bold"/>
              </a:rPr>
              <a:t>N18/3/ECONO/HP2/ENG/TZ0/XX</a:t>
            </a:r>
          </a:p>
          <a:p>
            <a:pPr>
              <a:lnSpc>
                <a:spcPts val="3919"/>
              </a:lnSpc>
            </a:pPr>
          </a:p>
        </p:txBody>
      </p:sp>
    </p:spTree>
  </p:cSld>
  <p:clrMapOvr>
    <a:masterClrMapping/>
  </p:clrMapOvr>
</p:sld>
</file>

<file path=ppt/slides/slide47.xml><?xml version="1.0" encoding="utf-8"?>
<p:sld xmlns:p="http://schemas.openxmlformats.org/presentationml/2006/main" xmlns:a="http://schemas.openxmlformats.org/drawingml/2006/main" xmlns:r="http://schemas.openxmlformats.org/officeDocument/2006/relationships">
  <p:cSld>
    <p:bg>
      <p:bgPr>
        <a:solidFill>
          <a:srgbClr val="397DC9"/>
        </a:solidFill>
      </p:bgPr>
    </p:bg>
    <p:spTree>
      <p:nvGrpSpPr>
        <p:cNvPr id="1" name=""/>
        <p:cNvGrpSpPr/>
        <p:nvPr/>
      </p:nvGrpSpPr>
      <p:grpSpPr>
        <a:xfrm>
          <a:off x="0" y="0"/>
          <a:ext cx="0" cy="0"/>
          <a:chOff x="0" y="0"/>
          <a:chExt cx="0" cy="0"/>
        </a:xfrm>
      </p:grpSpPr>
      <p:pic>
        <p:nvPicPr>
          <p:cNvPr name="Picture 2" id="2"/>
          <p:cNvPicPr>
            <a:picLocks noChangeAspect="true"/>
          </p:cNvPicPr>
          <p:nvPr/>
        </p:nvPicPr>
        <p:blipFill>
          <a:blip r:embed="rId2"/>
          <a:srcRect l="0" t="0" r="0" b="0"/>
          <a:stretch>
            <a:fillRect/>
          </a:stretch>
        </p:blipFill>
        <p:spPr>
          <a:xfrm flipH="false" flipV="false" rot="0">
            <a:off x="1311541" y="2378992"/>
            <a:ext cx="14752602" cy="5595815"/>
          </a:xfrm>
          <a:prstGeom prst="rect">
            <a:avLst/>
          </a:prstGeom>
        </p:spPr>
      </p:pic>
      <p:grpSp>
        <p:nvGrpSpPr>
          <p:cNvPr name="Group 3" id="3"/>
          <p:cNvGrpSpPr/>
          <p:nvPr/>
        </p:nvGrpSpPr>
        <p:grpSpPr>
          <a:xfrm rot="0">
            <a:off x="624342" y="431228"/>
            <a:ext cx="8063500" cy="1488024"/>
            <a:chOff x="0" y="0"/>
            <a:chExt cx="10751333" cy="1984032"/>
          </a:xfrm>
        </p:grpSpPr>
        <p:sp>
          <p:nvSpPr>
            <p:cNvPr name="TextBox 4" id="4"/>
            <p:cNvSpPr txBox="true"/>
            <p:nvPr/>
          </p:nvSpPr>
          <p:spPr>
            <a:xfrm rot="0">
              <a:off x="0" y="152400"/>
              <a:ext cx="10751333" cy="1147233"/>
            </a:xfrm>
            <a:prstGeom prst="rect">
              <a:avLst/>
            </a:prstGeom>
          </p:spPr>
          <p:txBody>
            <a:bodyPr anchor="t" rtlCol="false" tIns="0" lIns="0" bIns="0" rIns="0">
              <a:spAutoFit/>
            </a:bodyPr>
            <a:lstStyle/>
            <a:p>
              <a:pPr algn="ctr">
                <a:lnSpc>
                  <a:spcPts val="6079"/>
                </a:lnSpc>
              </a:pPr>
              <a:r>
                <a:rPr lang="en-US" sz="6399" spc="-319">
                  <a:solidFill>
                    <a:srgbClr val="FFFFFF"/>
                  </a:solidFill>
                  <a:latin typeface="League Spartan"/>
                </a:rPr>
                <a:t>Paper 2</a:t>
              </a:r>
            </a:p>
          </p:txBody>
        </p:sp>
        <p:sp>
          <p:nvSpPr>
            <p:cNvPr name="TextBox 5" id="5"/>
            <p:cNvSpPr txBox="true"/>
            <p:nvPr/>
          </p:nvSpPr>
          <p:spPr>
            <a:xfrm rot="0">
              <a:off x="0" y="1496352"/>
              <a:ext cx="10751333" cy="487680"/>
            </a:xfrm>
            <a:prstGeom prst="rect">
              <a:avLst/>
            </a:prstGeom>
          </p:spPr>
          <p:txBody>
            <a:bodyPr anchor="t" rtlCol="false" tIns="0" lIns="0" bIns="0" rIns="0">
              <a:spAutoFit/>
            </a:bodyPr>
            <a:lstStyle/>
            <a:p>
              <a:pPr algn="l">
                <a:lnSpc>
                  <a:spcPts val="3022"/>
                </a:lnSpc>
              </a:pPr>
            </a:p>
          </p:txBody>
        </p:sp>
      </p:grpSp>
      <p:sp>
        <p:nvSpPr>
          <p:cNvPr name="TextBox 6" id="6"/>
          <p:cNvSpPr txBox="true"/>
          <p:nvPr/>
        </p:nvSpPr>
        <p:spPr>
          <a:xfrm rot="0">
            <a:off x="-1863514" y="9970597"/>
            <a:ext cx="5784428" cy="217170"/>
          </a:xfrm>
          <a:prstGeom prst="rect">
            <a:avLst/>
          </a:prstGeom>
        </p:spPr>
        <p:txBody>
          <a:bodyPr anchor="t" rtlCol="false" tIns="0" lIns="0" bIns="0" rIns="0">
            <a:spAutoFit/>
          </a:bodyPr>
          <a:lstStyle/>
          <a:p>
            <a:pPr algn="ctr">
              <a:lnSpc>
                <a:spcPts val="1679"/>
              </a:lnSpc>
            </a:pPr>
            <a:r>
              <a:rPr lang="en-US" sz="1200">
                <a:solidFill>
                  <a:srgbClr val="FFFFFF"/>
                </a:solidFill>
                <a:latin typeface="Arimo"/>
              </a:rPr>
              <a:t>Copyright Bananaomics</a:t>
            </a:r>
          </a:p>
        </p:txBody>
      </p:sp>
      <p:sp>
        <p:nvSpPr>
          <p:cNvPr name="TextBox 7" id="7"/>
          <p:cNvSpPr txBox="true"/>
          <p:nvPr/>
        </p:nvSpPr>
        <p:spPr>
          <a:xfrm rot="0">
            <a:off x="797506" y="1530584"/>
            <a:ext cx="8018558" cy="976630"/>
          </a:xfrm>
          <a:prstGeom prst="rect">
            <a:avLst/>
          </a:prstGeom>
        </p:spPr>
        <p:txBody>
          <a:bodyPr anchor="t" rtlCol="false" tIns="0" lIns="0" bIns="0" rIns="0">
            <a:spAutoFit/>
          </a:bodyPr>
          <a:lstStyle/>
          <a:p>
            <a:pPr>
              <a:lnSpc>
                <a:spcPts val="3919"/>
              </a:lnSpc>
            </a:pPr>
            <a:r>
              <a:rPr lang="en-US" sz="2799">
                <a:solidFill>
                  <a:srgbClr val="FFFFFF"/>
                </a:solidFill>
                <a:latin typeface="League Spartan Bold"/>
              </a:rPr>
              <a:t>N18/3/ECONO/HP2/ENG/TZ0/XX</a:t>
            </a:r>
          </a:p>
          <a:p>
            <a:pPr>
              <a:lnSpc>
                <a:spcPts val="3919"/>
              </a:lnSpc>
            </a:pPr>
          </a:p>
        </p:txBody>
      </p:sp>
      <p:pic>
        <p:nvPicPr>
          <p:cNvPr name="Picture 8" id="8"/>
          <p:cNvPicPr>
            <a:picLocks noChangeAspect="true"/>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l="0" t="0" r="0" b="0"/>
          <a:stretch>
            <a:fillRect/>
          </a:stretch>
        </p:blipFill>
        <p:spPr>
          <a:xfrm flipH="false" flipV="false" rot="0">
            <a:off x="1871304" y="4355435"/>
            <a:ext cx="12550155" cy="821465"/>
          </a:xfrm>
          <a:prstGeom prst="rect">
            <a:avLst/>
          </a:prstGeom>
        </p:spPr>
      </p:pic>
    </p:spTree>
  </p:cSld>
  <p:clrMapOvr>
    <a:masterClrMapping/>
  </p:clrMapOvr>
</p:sld>
</file>

<file path=ppt/slides/slide48.xml><?xml version="1.0" encoding="utf-8"?>
<p:sld xmlns:p="http://schemas.openxmlformats.org/presentationml/2006/main" xmlns:a="http://schemas.openxmlformats.org/drawingml/2006/main" xmlns:r="http://schemas.openxmlformats.org/officeDocument/2006/relationships">
  <p:cSld>
    <p:bg>
      <p:bgPr>
        <a:solidFill>
          <a:srgbClr val="397DC9"/>
        </a:solidFill>
      </p:bgPr>
    </p:bg>
    <p:spTree>
      <p:nvGrpSpPr>
        <p:cNvPr id="1" name=""/>
        <p:cNvGrpSpPr/>
        <p:nvPr/>
      </p:nvGrpSpPr>
      <p:grpSpPr>
        <a:xfrm>
          <a:off x="0" y="0"/>
          <a:ext cx="0" cy="0"/>
          <a:chOff x="0" y="0"/>
          <a:chExt cx="0" cy="0"/>
        </a:xfrm>
      </p:grpSpPr>
      <p:pic>
        <p:nvPicPr>
          <p:cNvPr name="Picture 2" id="2"/>
          <p:cNvPicPr>
            <a:picLocks noChangeAspect="true"/>
          </p:cNvPicPr>
          <p:nvPr/>
        </p:nvPicPr>
        <p:blipFill>
          <a:blip r:embed="rId2"/>
          <a:srcRect l="0" t="0" r="0" b="0"/>
          <a:stretch>
            <a:fillRect/>
          </a:stretch>
        </p:blipFill>
        <p:spPr>
          <a:xfrm flipH="false" flipV="false" rot="0">
            <a:off x="3081490" y="1586975"/>
            <a:ext cx="12125020" cy="7834629"/>
          </a:xfrm>
          <a:prstGeom prst="rect">
            <a:avLst/>
          </a:prstGeom>
        </p:spPr>
      </p:pic>
      <p:grpSp>
        <p:nvGrpSpPr>
          <p:cNvPr name="Group 3" id="3"/>
          <p:cNvGrpSpPr/>
          <p:nvPr/>
        </p:nvGrpSpPr>
        <p:grpSpPr>
          <a:xfrm rot="0">
            <a:off x="1028700" y="470425"/>
            <a:ext cx="16349422" cy="1116549"/>
            <a:chOff x="0" y="0"/>
            <a:chExt cx="21799229" cy="1488732"/>
          </a:xfrm>
        </p:grpSpPr>
        <p:sp>
          <p:nvSpPr>
            <p:cNvPr name="TextBox 4" id="4"/>
            <p:cNvSpPr txBox="true"/>
            <p:nvPr/>
          </p:nvSpPr>
          <p:spPr>
            <a:xfrm rot="0">
              <a:off x="0" y="95250"/>
              <a:ext cx="21799229" cy="709083"/>
            </a:xfrm>
            <a:prstGeom prst="rect">
              <a:avLst/>
            </a:prstGeom>
          </p:spPr>
          <p:txBody>
            <a:bodyPr anchor="t" rtlCol="false" tIns="0" lIns="0" bIns="0" rIns="0">
              <a:spAutoFit/>
            </a:bodyPr>
            <a:lstStyle/>
            <a:p>
              <a:pPr algn="ctr">
                <a:lnSpc>
                  <a:spcPts val="3799"/>
                </a:lnSpc>
              </a:pPr>
              <a:r>
                <a:rPr lang="en-US" sz="3999" spc="-199">
                  <a:solidFill>
                    <a:srgbClr val="FFFFFF"/>
                  </a:solidFill>
                  <a:latin typeface="League Spartan"/>
                </a:rPr>
                <a:t>Mark Scheme</a:t>
              </a:r>
            </a:p>
          </p:txBody>
        </p:sp>
        <p:sp>
          <p:nvSpPr>
            <p:cNvPr name="TextBox 5" id="5"/>
            <p:cNvSpPr txBox="true"/>
            <p:nvPr/>
          </p:nvSpPr>
          <p:spPr>
            <a:xfrm rot="0">
              <a:off x="0" y="1001052"/>
              <a:ext cx="21799229" cy="487680"/>
            </a:xfrm>
            <a:prstGeom prst="rect">
              <a:avLst/>
            </a:prstGeom>
          </p:spPr>
          <p:txBody>
            <a:bodyPr anchor="t" rtlCol="false" tIns="0" lIns="0" bIns="0" rIns="0">
              <a:spAutoFit/>
            </a:bodyPr>
            <a:lstStyle/>
            <a:p>
              <a:pPr algn="l">
                <a:lnSpc>
                  <a:spcPts val="3022"/>
                </a:lnSpc>
              </a:pPr>
            </a:p>
          </p:txBody>
        </p:sp>
      </p:grpSp>
      <p:sp>
        <p:nvSpPr>
          <p:cNvPr name="TextBox 6" id="6"/>
          <p:cNvSpPr txBox="true"/>
          <p:nvPr/>
        </p:nvSpPr>
        <p:spPr>
          <a:xfrm rot="0">
            <a:off x="-1863514" y="9970597"/>
            <a:ext cx="5784428" cy="217170"/>
          </a:xfrm>
          <a:prstGeom prst="rect">
            <a:avLst/>
          </a:prstGeom>
        </p:spPr>
        <p:txBody>
          <a:bodyPr anchor="t" rtlCol="false" tIns="0" lIns="0" bIns="0" rIns="0">
            <a:spAutoFit/>
          </a:bodyPr>
          <a:lstStyle/>
          <a:p>
            <a:pPr algn="ctr">
              <a:lnSpc>
                <a:spcPts val="1679"/>
              </a:lnSpc>
            </a:pPr>
            <a:r>
              <a:rPr lang="en-US" sz="1200">
                <a:solidFill>
                  <a:srgbClr val="FFFFFF"/>
                </a:solidFill>
                <a:latin typeface="Arimo"/>
              </a:rPr>
              <a:t>Copyright Bananaomics</a:t>
            </a:r>
          </a:p>
        </p:txBody>
      </p:sp>
    </p:spTree>
  </p:cSld>
  <p:clrMapOvr>
    <a:masterClrMapping/>
  </p:clrMapOvr>
</p:sld>
</file>

<file path=ppt/slides/slide49.xml><?xml version="1.0" encoding="utf-8"?>
<p:sld xmlns:p="http://schemas.openxmlformats.org/presentationml/2006/main" xmlns:a="http://schemas.openxmlformats.org/drawingml/2006/main" xmlns:r="http://schemas.openxmlformats.org/officeDocument/2006/relationships">
  <p:cSld>
    <p:bg>
      <p:bgPr>
        <a:solidFill>
          <a:srgbClr val="397DC9"/>
        </a:solidFill>
      </p:bgPr>
    </p:bg>
    <p:spTree>
      <p:nvGrpSpPr>
        <p:cNvPr id="1" name=""/>
        <p:cNvGrpSpPr/>
        <p:nvPr/>
      </p:nvGrpSpPr>
      <p:grpSpPr>
        <a:xfrm>
          <a:off x="0" y="0"/>
          <a:ext cx="0" cy="0"/>
          <a:chOff x="0" y="0"/>
          <a:chExt cx="0" cy="0"/>
        </a:xfrm>
      </p:grpSpPr>
      <p:pic>
        <p:nvPicPr>
          <p:cNvPr name="Picture 2" id="2"/>
          <p:cNvPicPr>
            <a:picLocks noChangeAspect="true"/>
          </p:cNvPicPr>
          <p:nvPr/>
        </p:nvPicPr>
        <p:blipFill>
          <a:blip r:embed="rId2"/>
          <a:srcRect l="0" t="0" r="0" b="0"/>
          <a:stretch>
            <a:fillRect/>
          </a:stretch>
        </p:blipFill>
        <p:spPr>
          <a:xfrm flipH="false" flipV="false" rot="0">
            <a:off x="259735" y="1729440"/>
            <a:ext cx="11563051" cy="7993652"/>
          </a:xfrm>
          <a:prstGeom prst="rect">
            <a:avLst/>
          </a:prstGeom>
        </p:spPr>
      </p:pic>
      <p:pic>
        <p:nvPicPr>
          <p:cNvPr name="Picture 3" id="3"/>
          <p:cNvPicPr>
            <a:picLocks noChangeAspect="true"/>
          </p:cNvPicPr>
          <p:nvPr/>
        </p:nvPicPr>
        <p:blipFill>
          <a:blip r:embed="rId3"/>
          <a:srcRect l="0" t="0" r="0" b="0"/>
          <a:stretch>
            <a:fillRect/>
          </a:stretch>
        </p:blipFill>
        <p:spPr>
          <a:xfrm flipH="false" flipV="false" rot="0">
            <a:off x="12227880" y="6072066"/>
            <a:ext cx="5602183" cy="3651027"/>
          </a:xfrm>
          <a:prstGeom prst="rect">
            <a:avLst/>
          </a:prstGeom>
        </p:spPr>
      </p:pic>
      <p:grpSp>
        <p:nvGrpSpPr>
          <p:cNvPr name="Group 4" id="4"/>
          <p:cNvGrpSpPr/>
          <p:nvPr/>
        </p:nvGrpSpPr>
        <p:grpSpPr>
          <a:xfrm rot="0">
            <a:off x="1028700" y="470425"/>
            <a:ext cx="16349422" cy="1116549"/>
            <a:chOff x="0" y="0"/>
            <a:chExt cx="21799229" cy="1488732"/>
          </a:xfrm>
        </p:grpSpPr>
        <p:sp>
          <p:nvSpPr>
            <p:cNvPr name="TextBox 5" id="5"/>
            <p:cNvSpPr txBox="true"/>
            <p:nvPr/>
          </p:nvSpPr>
          <p:spPr>
            <a:xfrm rot="0">
              <a:off x="0" y="95250"/>
              <a:ext cx="21799229" cy="709083"/>
            </a:xfrm>
            <a:prstGeom prst="rect">
              <a:avLst/>
            </a:prstGeom>
          </p:spPr>
          <p:txBody>
            <a:bodyPr anchor="t" rtlCol="false" tIns="0" lIns="0" bIns="0" rIns="0">
              <a:spAutoFit/>
            </a:bodyPr>
            <a:lstStyle/>
            <a:p>
              <a:pPr algn="ctr">
                <a:lnSpc>
                  <a:spcPts val="3799"/>
                </a:lnSpc>
              </a:pPr>
              <a:r>
                <a:rPr lang="en-US" sz="3999" spc="-199">
                  <a:solidFill>
                    <a:srgbClr val="FFFFFF"/>
                  </a:solidFill>
                  <a:latin typeface="League Spartan"/>
                </a:rPr>
                <a:t>Mark Scheme</a:t>
              </a:r>
            </a:p>
          </p:txBody>
        </p:sp>
        <p:sp>
          <p:nvSpPr>
            <p:cNvPr name="TextBox 6" id="6"/>
            <p:cNvSpPr txBox="true"/>
            <p:nvPr/>
          </p:nvSpPr>
          <p:spPr>
            <a:xfrm rot="0">
              <a:off x="0" y="1001052"/>
              <a:ext cx="21799229" cy="487680"/>
            </a:xfrm>
            <a:prstGeom prst="rect">
              <a:avLst/>
            </a:prstGeom>
          </p:spPr>
          <p:txBody>
            <a:bodyPr anchor="t" rtlCol="false" tIns="0" lIns="0" bIns="0" rIns="0">
              <a:spAutoFit/>
            </a:bodyPr>
            <a:lstStyle/>
            <a:p>
              <a:pPr algn="l">
                <a:lnSpc>
                  <a:spcPts val="3022"/>
                </a:lnSpc>
              </a:pPr>
            </a:p>
          </p:txBody>
        </p:sp>
      </p:grpSp>
      <p:sp>
        <p:nvSpPr>
          <p:cNvPr name="TextBox 7" id="7"/>
          <p:cNvSpPr txBox="true"/>
          <p:nvPr/>
        </p:nvSpPr>
        <p:spPr>
          <a:xfrm rot="0">
            <a:off x="-1863514" y="9970597"/>
            <a:ext cx="5784428" cy="217170"/>
          </a:xfrm>
          <a:prstGeom prst="rect">
            <a:avLst/>
          </a:prstGeom>
        </p:spPr>
        <p:txBody>
          <a:bodyPr anchor="t" rtlCol="false" tIns="0" lIns="0" bIns="0" rIns="0">
            <a:spAutoFit/>
          </a:bodyPr>
          <a:lstStyle/>
          <a:p>
            <a:pPr algn="ctr">
              <a:lnSpc>
                <a:spcPts val="1679"/>
              </a:lnSpc>
            </a:pPr>
            <a:r>
              <a:rPr lang="en-US" sz="1200">
                <a:solidFill>
                  <a:srgbClr val="FFFFFF"/>
                </a:solidFill>
                <a:latin typeface="Arimo"/>
              </a:rPr>
              <a:t>Copyright Bananaomics</a:t>
            </a:r>
          </a:p>
        </p:txBody>
      </p:sp>
    </p:spTree>
  </p:cSld>
  <p:clrMapOvr>
    <a:masterClrMapping/>
  </p:clrMapOvr>
</p:sld>
</file>

<file path=ppt/slides/slide5.xml><?xml version="1.0" encoding="utf-8"?>
<p:sld xmlns:p="http://schemas.openxmlformats.org/presentationml/2006/main" xmlns:a="http://schemas.openxmlformats.org/drawingml/2006/main" xmlns:r="http://schemas.openxmlformats.org/officeDocument/2006/relationships">
  <p:cSld>
    <p:bg>
      <p:bgPr>
        <a:solidFill>
          <a:srgbClr val="F7F7F7"/>
        </a:solidFill>
      </p:bgPr>
    </p:bg>
    <p:spTree>
      <p:nvGrpSpPr>
        <p:cNvPr id="1" name=""/>
        <p:cNvGrpSpPr/>
        <p:nvPr/>
      </p:nvGrpSpPr>
      <p:grpSpPr>
        <a:xfrm>
          <a:off x="0" y="0"/>
          <a:ext cx="0" cy="0"/>
          <a:chOff x="0" y="0"/>
          <a:chExt cx="0" cy="0"/>
        </a:xfrm>
      </p:grpSpPr>
      <p:pic>
        <p:nvPicPr>
          <p:cNvPr name="Picture 2" id="2"/>
          <p:cNvPicPr>
            <a:picLocks noChangeAspect="true"/>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l="0" t="0" r="0" b="0"/>
          <a:stretch>
            <a:fillRect/>
          </a:stretch>
        </p:blipFill>
        <p:spPr>
          <a:xfrm flipH="false" flipV="false" rot="0">
            <a:off x="7087500" y="3928704"/>
            <a:ext cx="4099369" cy="4114800"/>
          </a:xfrm>
          <a:prstGeom prst="rect">
            <a:avLst/>
          </a:prstGeom>
        </p:spPr>
      </p:pic>
      <p:sp>
        <p:nvSpPr>
          <p:cNvPr name="TextBox 3" id="3"/>
          <p:cNvSpPr txBox="true"/>
          <p:nvPr/>
        </p:nvSpPr>
        <p:spPr>
          <a:xfrm rot="0">
            <a:off x="1028700" y="652462"/>
            <a:ext cx="16349422" cy="923925"/>
          </a:xfrm>
          <a:prstGeom prst="rect">
            <a:avLst/>
          </a:prstGeom>
        </p:spPr>
        <p:txBody>
          <a:bodyPr anchor="t" rtlCol="false" tIns="0" lIns="0" bIns="0" rIns="0">
            <a:spAutoFit/>
          </a:bodyPr>
          <a:lstStyle/>
          <a:p>
            <a:pPr algn="ctr">
              <a:lnSpc>
                <a:spcPts val="6839"/>
              </a:lnSpc>
            </a:pPr>
            <a:r>
              <a:rPr lang="en-US" sz="7200" spc="-359">
                <a:solidFill>
                  <a:srgbClr val="000000"/>
                </a:solidFill>
                <a:latin typeface="League Spartan"/>
              </a:rPr>
              <a:t>Preferential Trade Agreements (PTA)</a:t>
            </a:r>
          </a:p>
        </p:txBody>
      </p:sp>
      <p:sp>
        <p:nvSpPr>
          <p:cNvPr name="TextBox 4" id="4"/>
          <p:cNvSpPr txBox="true"/>
          <p:nvPr/>
        </p:nvSpPr>
        <p:spPr>
          <a:xfrm rot="0">
            <a:off x="-1863514" y="10088880"/>
            <a:ext cx="5784428" cy="198120"/>
          </a:xfrm>
          <a:prstGeom prst="rect">
            <a:avLst/>
          </a:prstGeom>
        </p:spPr>
        <p:txBody>
          <a:bodyPr anchor="t" rtlCol="false" tIns="0" lIns="0" bIns="0" rIns="0">
            <a:spAutoFit/>
          </a:bodyPr>
          <a:lstStyle/>
          <a:p>
            <a:pPr algn="ctr">
              <a:lnSpc>
                <a:spcPts val="1679"/>
              </a:lnSpc>
            </a:pPr>
            <a:r>
              <a:rPr lang="en-US" sz="1200">
                <a:solidFill>
                  <a:srgbClr val="000000"/>
                </a:solidFill>
                <a:latin typeface="League Spartan"/>
              </a:rPr>
              <a:t>Copyright Bananaomics</a:t>
            </a:r>
          </a:p>
        </p:txBody>
      </p:sp>
      <p:sp>
        <p:nvSpPr>
          <p:cNvPr name="TextBox 5" id="5"/>
          <p:cNvSpPr txBox="true"/>
          <p:nvPr/>
        </p:nvSpPr>
        <p:spPr>
          <a:xfrm rot="0">
            <a:off x="896248" y="1929156"/>
            <a:ext cx="16481874" cy="1486280"/>
          </a:xfrm>
          <a:prstGeom prst="rect">
            <a:avLst/>
          </a:prstGeom>
        </p:spPr>
        <p:txBody>
          <a:bodyPr anchor="t" rtlCol="false" tIns="0" lIns="0" bIns="0" rIns="0">
            <a:spAutoFit/>
          </a:bodyPr>
          <a:lstStyle/>
          <a:p>
            <a:pPr algn="ctr">
              <a:lnSpc>
                <a:spcPts val="6042"/>
              </a:lnSpc>
            </a:pPr>
            <a:r>
              <a:rPr lang="en-US" sz="2850">
                <a:solidFill>
                  <a:srgbClr val="000000"/>
                </a:solidFill>
                <a:latin typeface="Telegraf"/>
              </a:rPr>
              <a:t>Where a country agrees to give preferential access (for example, reduced tariffs) for certain products to one or more trading partners.</a:t>
            </a:r>
          </a:p>
        </p:txBody>
      </p:sp>
      <p:sp>
        <p:nvSpPr>
          <p:cNvPr name="TextBox 6" id="6"/>
          <p:cNvSpPr txBox="true"/>
          <p:nvPr/>
        </p:nvSpPr>
        <p:spPr>
          <a:xfrm rot="0">
            <a:off x="962474" y="7979030"/>
            <a:ext cx="16481874" cy="724280"/>
          </a:xfrm>
          <a:prstGeom prst="rect">
            <a:avLst/>
          </a:prstGeom>
        </p:spPr>
        <p:txBody>
          <a:bodyPr anchor="t" rtlCol="false" tIns="0" lIns="0" bIns="0" rIns="0">
            <a:spAutoFit/>
          </a:bodyPr>
          <a:lstStyle/>
          <a:p>
            <a:pPr algn="ctr">
              <a:lnSpc>
                <a:spcPts val="6042"/>
              </a:lnSpc>
            </a:pPr>
            <a:r>
              <a:rPr lang="en-US" sz="2850">
                <a:solidFill>
                  <a:srgbClr val="000000"/>
                </a:solidFill>
                <a:latin typeface="Telegraf"/>
              </a:rPr>
              <a:t>This is typically seen as the first stage of economic integration. </a:t>
            </a:r>
          </a:p>
        </p:txBody>
      </p:sp>
    </p:spTree>
  </p:cSld>
  <p:clrMapOvr>
    <a:masterClrMapping/>
  </p:clrMapOvr>
</p:sld>
</file>

<file path=ppt/slides/slide50.xml><?xml version="1.0" encoding="utf-8"?>
<p:sld xmlns:p="http://schemas.openxmlformats.org/presentationml/2006/main" xmlns:a="http://schemas.openxmlformats.org/drawingml/2006/main" xmlns:r="http://schemas.openxmlformats.org/officeDocument/2006/relationships">
  <p:cSld>
    <p:bg>
      <p:bgPr>
        <a:solidFill>
          <a:srgbClr val="397DC9"/>
        </a:solidFill>
      </p:bgPr>
    </p:bg>
    <p:spTree>
      <p:nvGrpSpPr>
        <p:cNvPr id="1" name=""/>
        <p:cNvGrpSpPr/>
        <p:nvPr/>
      </p:nvGrpSpPr>
      <p:grpSpPr>
        <a:xfrm>
          <a:off x="0" y="0"/>
          <a:ext cx="0" cy="0"/>
          <a:chOff x="0" y="0"/>
          <a:chExt cx="0" cy="0"/>
        </a:xfrm>
      </p:grpSpPr>
      <p:pic>
        <p:nvPicPr>
          <p:cNvPr name="Picture 2" id="2"/>
          <p:cNvPicPr>
            <a:picLocks noChangeAspect="true"/>
          </p:cNvPicPr>
          <p:nvPr/>
        </p:nvPicPr>
        <p:blipFill>
          <a:blip r:embed="rId2"/>
          <a:srcRect l="0" t="0" r="0" b="0"/>
          <a:stretch>
            <a:fillRect/>
          </a:stretch>
        </p:blipFill>
        <p:spPr>
          <a:xfrm flipH="false" flipV="false" rot="0">
            <a:off x="3579706" y="795090"/>
            <a:ext cx="11247409" cy="1034245"/>
          </a:xfrm>
          <a:prstGeom prst="rect">
            <a:avLst/>
          </a:prstGeom>
        </p:spPr>
      </p:pic>
      <p:pic>
        <p:nvPicPr>
          <p:cNvPr name="Picture 3" id="3"/>
          <p:cNvPicPr>
            <a:picLocks noChangeAspect="true"/>
          </p:cNvPicPr>
          <p:nvPr/>
        </p:nvPicPr>
        <p:blipFill>
          <a:blip r:embed="rId3"/>
          <a:srcRect l="0" t="0" r="0" b="0"/>
          <a:stretch>
            <a:fillRect/>
          </a:stretch>
        </p:blipFill>
        <p:spPr>
          <a:xfrm flipH="false" flipV="false" rot="0">
            <a:off x="319352" y="2048201"/>
            <a:ext cx="8618495" cy="7960497"/>
          </a:xfrm>
          <a:prstGeom prst="rect">
            <a:avLst/>
          </a:prstGeom>
        </p:spPr>
      </p:pic>
      <p:pic>
        <p:nvPicPr>
          <p:cNvPr name="Picture 4" id="4"/>
          <p:cNvPicPr>
            <a:picLocks noChangeAspect="true"/>
          </p:cNvPicPr>
          <p:nvPr/>
        </p:nvPicPr>
        <p:blipFill>
          <a:blip r:embed="rId4"/>
          <a:srcRect l="0" t="0" r="0" b="0"/>
          <a:stretch>
            <a:fillRect/>
          </a:stretch>
        </p:blipFill>
        <p:spPr>
          <a:xfrm flipH="false" flipV="false" rot="0">
            <a:off x="8937848" y="2048201"/>
            <a:ext cx="9149621" cy="6279416"/>
          </a:xfrm>
          <a:prstGeom prst="rect">
            <a:avLst/>
          </a:prstGeom>
        </p:spPr>
      </p:pic>
      <p:grpSp>
        <p:nvGrpSpPr>
          <p:cNvPr name="Group 5" id="5"/>
          <p:cNvGrpSpPr/>
          <p:nvPr/>
        </p:nvGrpSpPr>
        <p:grpSpPr>
          <a:xfrm rot="0">
            <a:off x="1028700" y="195663"/>
            <a:ext cx="16349422" cy="1116549"/>
            <a:chOff x="0" y="0"/>
            <a:chExt cx="21799229" cy="1488732"/>
          </a:xfrm>
        </p:grpSpPr>
        <p:sp>
          <p:nvSpPr>
            <p:cNvPr name="TextBox 6" id="6"/>
            <p:cNvSpPr txBox="true"/>
            <p:nvPr/>
          </p:nvSpPr>
          <p:spPr>
            <a:xfrm rot="0">
              <a:off x="0" y="95250"/>
              <a:ext cx="21799229" cy="709083"/>
            </a:xfrm>
            <a:prstGeom prst="rect">
              <a:avLst/>
            </a:prstGeom>
          </p:spPr>
          <p:txBody>
            <a:bodyPr anchor="t" rtlCol="false" tIns="0" lIns="0" bIns="0" rIns="0">
              <a:spAutoFit/>
            </a:bodyPr>
            <a:lstStyle/>
            <a:p>
              <a:pPr algn="ctr">
                <a:lnSpc>
                  <a:spcPts val="3799"/>
                </a:lnSpc>
              </a:pPr>
              <a:r>
                <a:rPr lang="en-US" sz="3999" spc="-199">
                  <a:solidFill>
                    <a:srgbClr val="FFFFFF"/>
                  </a:solidFill>
                  <a:latin typeface="League Spartan"/>
                </a:rPr>
                <a:t>Mark Scheme</a:t>
              </a:r>
            </a:p>
          </p:txBody>
        </p:sp>
        <p:sp>
          <p:nvSpPr>
            <p:cNvPr name="TextBox 7" id="7"/>
            <p:cNvSpPr txBox="true"/>
            <p:nvPr/>
          </p:nvSpPr>
          <p:spPr>
            <a:xfrm rot="0">
              <a:off x="0" y="1001052"/>
              <a:ext cx="21799229" cy="487680"/>
            </a:xfrm>
            <a:prstGeom prst="rect">
              <a:avLst/>
            </a:prstGeom>
          </p:spPr>
          <p:txBody>
            <a:bodyPr anchor="t" rtlCol="false" tIns="0" lIns="0" bIns="0" rIns="0">
              <a:spAutoFit/>
            </a:bodyPr>
            <a:lstStyle/>
            <a:p>
              <a:pPr algn="l">
                <a:lnSpc>
                  <a:spcPts val="3022"/>
                </a:lnSpc>
              </a:pPr>
            </a:p>
          </p:txBody>
        </p:sp>
      </p:grpSp>
      <p:sp>
        <p:nvSpPr>
          <p:cNvPr name="TextBox 8" id="8"/>
          <p:cNvSpPr txBox="true"/>
          <p:nvPr/>
        </p:nvSpPr>
        <p:spPr>
          <a:xfrm rot="0">
            <a:off x="-1863514" y="9970597"/>
            <a:ext cx="5784428" cy="217170"/>
          </a:xfrm>
          <a:prstGeom prst="rect">
            <a:avLst/>
          </a:prstGeom>
        </p:spPr>
        <p:txBody>
          <a:bodyPr anchor="t" rtlCol="false" tIns="0" lIns="0" bIns="0" rIns="0">
            <a:spAutoFit/>
          </a:bodyPr>
          <a:lstStyle/>
          <a:p>
            <a:pPr algn="ctr">
              <a:lnSpc>
                <a:spcPts val="1679"/>
              </a:lnSpc>
            </a:pPr>
            <a:r>
              <a:rPr lang="en-US" sz="1200">
                <a:solidFill>
                  <a:srgbClr val="FFFFFF"/>
                </a:solidFill>
                <a:latin typeface="Arimo"/>
              </a:rPr>
              <a:t>Copyright Bananaomics</a:t>
            </a:r>
          </a:p>
        </p:txBody>
      </p:sp>
    </p:spTree>
  </p:cSld>
  <p:clrMapOvr>
    <a:masterClrMapping/>
  </p:clrMapOvr>
</p:sld>
</file>

<file path=ppt/slides/slide51.xml><?xml version="1.0" encoding="utf-8"?>
<p:sld xmlns:p="http://schemas.openxmlformats.org/presentationml/2006/main" xmlns:a="http://schemas.openxmlformats.org/drawingml/2006/main" xmlns:r="http://schemas.openxmlformats.org/officeDocument/2006/relationships">
  <p:cSld>
    <p:bg>
      <p:bgPr>
        <a:solidFill>
          <a:srgbClr val="32A566"/>
        </a:solidFill>
      </p:bgPr>
    </p:bg>
    <p:spTree>
      <p:nvGrpSpPr>
        <p:cNvPr id="1" name=""/>
        <p:cNvGrpSpPr/>
        <p:nvPr/>
      </p:nvGrpSpPr>
      <p:grpSpPr>
        <a:xfrm>
          <a:off x="0" y="0"/>
          <a:ext cx="0" cy="0"/>
          <a:chOff x="0" y="0"/>
          <a:chExt cx="0" cy="0"/>
        </a:xfrm>
      </p:grpSpPr>
      <p:pic>
        <p:nvPicPr>
          <p:cNvPr name="Picture 2" id="2"/>
          <p:cNvPicPr>
            <a:picLocks noChangeAspect="true"/>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l="0" t="0" r="0" b="0"/>
          <a:stretch>
            <a:fillRect/>
          </a:stretch>
        </p:blipFill>
        <p:spPr>
          <a:xfrm flipH="false" flipV="false" rot="0">
            <a:off x="8240232" y="5481919"/>
            <a:ext cx="1807535" cy="2351265"/>
          </a:xfrm>
          <a:prstGeom prst="rect">
            <a:avLst/>
          </a:prstGeom>
        </p:spPr>
      </p:pic>
      <p:sp>
        <p:nvSpPr>
          <p:cNvPr name="TextBox 3" id="3"/>
          <p:cNvSpPr txBox="true"/>
          <p:nvPr/>
        </p:nvSpPr>
        <p:spPr>
          <a:xfrm rot="0">
            <a:off x="6008709" y="8484809"/>
            <a:ext cx="6270581" cy="1017524"/>
          </a:xfrm>
          <a:prstGeom prst="rect">
            <a:avLst/>
          </a:prstGeom>
        </p:spPr>
        <p:txBody>
          <a:bodyPr anchor="t" rtlCol="false" tIns="0" lIns="0" bIns="0" rIns="0">
            <a:spAutoFit/>
          </a:bodyPr>
          <a:lstStyle/>
          <a:p>
            <a:pPr algn="ctr">
              <a:lnSpc>
                <a:spcPts val="7384"/>
              </a:lnSpc>
              <a:spcBef>
                <a:spcPct val="0"/>
              </a:spcBef>
            </a:pPr>
            <a:r>
              <a:rPr lang="en-US" sz="8204">
                <a:solidFill>
                  <a:srgbClr val="FEE000"/>
                </a:solidFill>
                <a:latin typeface="Organic"/>
              </a:rPr>
              <a:t>BANANAOMICS</a:t>
            </a:r>
          </a:p>
        </p:txBody>
      </p:sp>
      <p:sp>
        <p:nvSpPr>
          <p:cNvPr name="TextBox 4" id="4"/>
          <p:cNvSpPr txBox="true"/>
          <p:nvPr/>
        </p:nvSpPr>
        <p:spPr>
          <a:xfrm rot="0">
            <a:off x="2459558" y="3405505"/>
            <a:ext cx="12890475" cy="2310131"/>
          </a:xfrm>
          <a:prstGeom prst="rect">
            <a:avLst/>
          </a:prstGeom>
        </p:spPr>
        <p:txBody>
          <a:bodyPr anchor="t" rtlCol="false" tIns="0" lIns="0" bIns="0" rIns="0">
            <a:spAutoFit/>
          </a:bodyPr>
          <a:lstStyle/>
          <a:p>
            <a:pPr algn="ctr">
              <a:lnSpc>
                <a:spcPts val="6019"/>
              </a:lnSpc>
            </a:pPr>
            <a:r>
              <a:rPr lang="en-US" sz="4299">
                <a:solidFill>
                  <a:srgbClr val="FFFFFF"/>
                </a:solidFill>
                <a:latin typeface="Telegraf Bold"/>
              </a:rPr>
              <a:t>Visit </a:t>
            </a:r>
            <a:r>
              <a:rPr lang="en-US" sz="4299" u="sng">
                <a:solidFill>
                  <a:srgbClr val="F8CF26"/>
                </a:solidFill>
                <a:latin typeface="Telegraf Bold"/>
              </a:rPr>
              <a:t>bananaomics.com</a:t>
            </a:r>
            <a:r>
              <a:rPr lang="en-US" sz="4299">
                <a:solidFill>
                  <a:srgbClr val="FFFFFF"/>
                </a:solidFill>
                <a:latin typeface="Telegraf"/>
              </a:rPr>
              <a:t> </a:t>
            </a:r>
            <a:r>
              <a:rPr lang="en-US" sz="4299">
                <a:solidFill>
                  <a:srgbClr val="FFFFFF"/>
                </a:solidFill>
                <a:latin typeface="Telegraf Bold"/>
              </a:rPr>
              <a:t>to purchase package deals with discount prices!</a:t>
            </a:r>
          </a:p>
          <a:p>
            <a:pPr>
              <a:lnSpc>
                <a:spcPts val="6019"/>
              </a:lnSpc>
            </a:pPr>
          </a:p>
        </p:txBody>
      </p:sp>
      <p:sp>
        <p:nvSpPr>
          <p:cNvPr name="TextBox 5" id="5"/>
          <p:cNvSpPr txBox="true"/>
          <p:nvPr/>
        </p:nvSpPr>
        <p:spPr>
          <a:xfrm rot="0">
            <a:off x="893808" y="1238250"/>
            <a:ext cx="16365492" cy="1127125"/>
          </a:xfrm>
          <a:prstGeom prst="rect">
            <a:avLst/>
          </a:prstGeom>
        </p:spPr>
        <p:txBody>
          <a:bodyPr anchor="t" rtlCol="false" tIns="0" lIns="0" bIns="0" rIns="0">
            <a:spAutoFit/>
          </a:bodyPr>
          <a:lstStyle/>
          <a:p>
            <a:pPr algn="ctr">
              <a:lnSpc>
                <a:spcPts val="8359"/>
              </a:lnSpc>
            </a:pPr>
            <a:r>
              <a:rPr lang="en-US" sz="8799" spc="-439">
                <a:solidFill>
                  <a:srgbClr val="FFFFFF"/>
                </a:solidFill>
                <a:latin typeface="League Spartan"/>
              </a:rPr>
              <a:t>Enjoying The Content?</a:t>
            </a:r>
          </a:p>
        </p:txBody>
      </p:sp>
    </p:spTree>
  </p:cSld>
  <p:clrMapOvr>
    <a:masterClrMapping/>
  </p:clrMapOvr>
</p:sld>
</file>

<file path=ppt/slides/slide6.xml><?xml version="1.0" encoding="utf-8"?>
<p:sld xmlns:p="http://schemas.openxmlformats.org/presentationml/2006/main" xmlns:a="http://schemas.openxmlformats.org/drawingml/2006/main" xmlns:r="http://schemas.openxmlformats.org/officeDocument/2006/relationships">
  <p:cSld>
    <p:bg>
      <p:bgPr>
        <a:solidFill>
          <a:srgbClr val="AEE5F1"/>
        </a:solidFill>
      </p:bgPr>
    </p:bg>
    <p:spTree>
      <p:nvGrpSpPr>
        <p:cNvPr id="1" name=""/>
        <p:cNvGrpSpPr/>
        <p:nvPr/>
      </p:nvGrpSpPr>
      <p:grpSpPr>
        <a:xfrm>
          <a:off x="0" y="0"/>
          <a:ext cx="0" cy="0"/>
          <a:chOff x="0" y="0"/>
          <a:chExt cx="0" cy="0"/>
        </a:xfrm>
      </p:grpSpPr>
      <p:pic>
        <p:nvPicPr>
          <p:cNvPr name="Picture 2" id="2">
            <a:hlinkClick r:id="rId4" tooltip="http://ptadb.wto.org/ptaList.aspx"/>
          </p:cNvPr>
          <p:cNvPicPr>
            <a:picLocks noChangeAspect="true"/>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l="0" t="0" r="0" b="0"/>
          <a:stretch>
            <a:fillRect/>
          </a:stretch>
        </p:blipFill>
        <p:spPr>
          <a:xfrm flipH="false" flipV="false" rot="0">
            <a:off x="5486400" y="4590010"/>
            <a:ext cx="7315200" cy="1371600"/>
          </a:xfrm>
          <a:prstGeom prst="rect">
            <a:avLst/>
          </a:prstGeom>
        </p:spPr>
      </p:pic>
      <p:pic>
        <p:nvPicPr>
          <p:cNvPr name="Picture 3" id="3"/>
          <p:cNvPicPr>
            <a:picLocks noChangeAspect="true"/>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l="0" t="0" r="0" b="0"/>
          <a:stretch>
            <a:fillRect/>
          </a:stretch>
        </p:blipFill>
        <p:spPr>
          <a:xfrm flipH="false" flipV="false" rot="0">
            <a:off x="7146011" y="6082665"/>
            <a:ext cx="4114800" cy="4114800"/>
          </a:xfrm>
          <a:prstGeom prst="rect">
            <a:avLst/>
          </a:prstGeom>
        </p:spPr>
      </p:pic>
      <p:sp>
        <p:nvSpPr>
          <p:cNvPr name="TextBox 4" id="4"/>
          <p:cNvSpPr txBox="true"/>
          <p:nvPr/>
        </p:nvSpPr>
        <p:spPr>
          <a:xfrm rot="0">
            <a:off x="1028700" y="652462"/>
            <a:ext cx="16349422" cy="923925"/>
          </a:xfrm>
          <a:prstGeom prst="rect">
            <a:avLst/>
          </a:prstGeom>
        </p:spPr>
        <p:txBody>
          <a:bodyPr anchor="t" rtlCol="false" tIns="0" lIns="0" bIns="0" rIns="0">
            <a:spAutoFit/>
          </a:bodyPr>
          <a:lstStyle/>
          <a:p>
            <a:pPr algn="ctr">
              <a:lnSpc>
                <a:spcPts val="6839"/>
              </a:lnSpc>
            </a:pPr>
            <a:r>
              <a:rPr lang="en-US" sz="7200" spc="-359">
                <a:solidFill>
                  <a:srgbClr val="000000"/>
                </a:solidFill>
                <a:latin typeface="League Spartan"/>
              </a:rPr>
              <a:t>Inquiry</a:t>
            </a:r>
          </a:p>
        </p:txBody>
      </p:sp>
      <p:sp>
        <p:nvSpPr>
          <p:cNvPr name="TextBox 5" id="5"/>
          <p:cNvSpPr txBox="true"/>
          <p:nvPr/>
        </p:nvSpPr>
        <p:spPr>
          <a:xfrm rot="0">
            <a:off x="-1863514" y="10088880"/>
            <a:ext cx="5784428" cy="198120"/>
          </a:xfrm>
          <a:prstGeom prst="rect">
            <a:avLst/>
          </a:prstGeom>
        </p:spPr>
        <p:txBody>
          <a:bodyPr anchor="t" rtlCol="false" tIns="0" lIns="0" bIns="0" rIns="0">
            <a:spAutoFit/>
          </a:bodyPr>
          <a:lstStyle/>
          <a:p>
            <a:pPr algn="ctr">
              <a:lnSpc>
                <a:spcPts val="1679"/>
              </a:lnSpc>
            </a:pPr>
            <a:r>
              <a:rPr lang="en-US" sz="1200">
                <a:solidFill>
                  <a:srgbClr val="000000"/>
                </a:solidFill>
                <a:latin typeface="League Spartan"/>
              </a:rPr>
              <a:t>Copyright Bananaomics</a:t>
            </a:r>
          </a:p>
        </p:txBody>
      </p:sp>
      <p:sp>
        <p:nvSpPr>
          <p:cNvPr name="TextBox 6" id="6"/>
          <p:cNvSpPr txBox="true"/>
          <p:nvPr/>
        </p:nvSpPr>
        <p:spPr>
          <a:xfrm rot="0">
            <a:off x="903063" y="2628383"/>
            <a:ext cx="16481874" cy="724280"/>
          </a:xfrm>
          <a:prstGeom prst="rect">
            <a:avLst/>
          </a:prstGeom>
        </p:spPr>
        <p:txBody>
          <a:bodyPr anchor="t" rtlCol="false" tIns="0" lIns="0" bIns="0" rIns="0">
            <a:spAutoFit/>
          </a:bodyPr>
          <a:lstStyle/>
          <a:p>
            <a:pPr algn="ctr">
              <a:lnSpc>
                <a:spcPts val="6042"/>
              </a:lnSpc>
            </a:pPr>
            <a:r>
              <a:rPr lang="en-US" sz="2850" u="sng">
                <a:solidFill>
                  <a:srgbClr val="000000"/>
                </a:solidFill>
                <a:latin typeface="Telegraf Bold"/>
              </a:rPr>
              <a:t>Browse the list of PTA and define GSP</a:t>
            </a:r>
          </a:p>
        </p:txBody>
      </p:sp>
    </p:spTree>
  </p:cSld>
  <p:clrMapOvr>
    <a:masterClrMapping/>
  </p:clrMapOvr>
</p:sld>
</file>

<file path=ppt/slides/slide7.xml><?xml version="1.0" encoding="utf-8"?>
<p:sld xmlns:p="http://schemas.openxmlformats.org/presentationml/2006/main" xmlns:a="http://schemas.openxmlformats.org/drawingml/2006/main" xmlns:r="http://schemas.openxmlformats.org/officeDocument/2006/relationships">
  <p:cSld>
    <p:bg>
      <p:bgPr>
        <a:solidFill>
          <a:srgbClr val="F7F7F7"/>
        </a:solidFill>
      </p:bgPr>
    </p:bg>
    <p:spTree>
      <p:nvGrpSpPr>
        <p:cNvPr id="1" name=""/>
        <p:cNvGrpSpPr/>
        <p:nvPr/>
      </p:nvGrpSpPr>
      <p:grpSpPr>
        <a:xfrm>
          <a:off x="0" y="0"/>
          <a:ext cx="0" cy="0"/>
          <a:chOff x="0" y="0"/>
          <a:chExt cx="0" cy="0"/>
        </a:xfrm>
      </p:grpSpPr>
      <p:pic>
        <p:nvPicPr>
          <p:cNvPr name="Picture 2" id="2"/>
          <p:cNvPicPr>
            <a:picLocks noChangeAspect="true"/>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l="0" t="0" r="0" b="0"/>
          <a:stretch>
            <a:fillRect/>
          </a:stretch>
        </p:blipFill>
        <p:spPr>
          <a:xfrm flipH="false" flipV="false" rot="0">
            <a:off x="12665415" y="7547330"/>
            <a:ext cx="2990084" cy="2560600"/>
          </a:xfrm>
          <a:prstGeom prst="rect">
            <a:avLst/>
          </a:prstGeom>
        </p:spPr>
      </p:pic>
      <p:sp>
        <p:nvSpPr>
          <p:cNvPr name="TextBox 3" id="3"/>
          <p:cNvSpPr txBox="true"/>
          <p:nvPr/>
        </p:nvSpPr>
        <p:spPr>
          <a:xfrm rot="0">
            <a:off x="1028700" y="286113"/>
            <a:ext cx="16349422" cy="923925"/>
          </a:xfrm>
          <a:prstGeom prst="rect">
            <a:avLst/>
          </a:prstGeom>
        </p:spPr>
        <p:txBody>
          <a:bodyPr anchor="t" rtlCol="false" tIns="0" lIns="0" bIns="0" rIns="0">
            <a:spAutoFit/>
          </a:bodyPr>
          <a:lstStyle/>
          <a:p>
            <a:pPr algn="ctr">
              <a:lnSpc>
                <a:spcPts val="6839"/>
              </a:lnSpc>
            </a:pPr>
            <a:r>
              <a:rPr lang="en-US" sz="7200" spc="-359">
                <a:solidFill>
                  <a:srgbClr val="000000"/>
                </a:solidFill>
                <a:latin typeface="League Spartan"/>
              </a:rPr>
              <a:t>Types of PTA</a:t>
            </a:r>
          </a:p>
        </p:txBody>
      </p:sp>
      <p:sp>
        <p:nvSpPr>
          <p:cNvPr name="TextBox 4" id="4"/>
          <p:cNvSpPr txBox="true"/>
          <p:nvPr/>
        </p:nvSpPr>
        <p:spPr>
          <a:xfrm rot="0">
            <a:off x="-1863514" y="10088880"/>
            <a:ext cx="5784428" cy="198120"/>
          </a:xfrm>
          <a:prstGeom prst="rect">
            <a:avLst/>
          </a:prstGeom>
        </p:spPr>
        <p:txBody>
          <a:bodyPr anchor="t" rtlCol="false" tIns="0" lIns="0" bIns="0" rIns="0">
            <a:spAutoFit/>
          </a:bodyPr>
          <a:lstStyle/>
          <a:p>
            <a:pPr algn="ctr">
              <a:lnSpc>
                <a:spcPts val="1679"/>
              </a:lnSpc>
            </a:pPr>
            <a:r>
              <a:rPr lang="en-US" sz="1200">
                <a:solidFill>
                  <a:srgbClr val="000000"/>
                </a:solidFill>
                <a:latin typeface="League Spartan"/>
              </a:rPr>
              <a:t>Copyright Bananaomics</a:t>
            </a:r>
          </a:p>
        </p:txBody>
      </p:sp>
      <p:sp>
        <p:nvSpPr>
          <p:cNvPr name="TextBox 5" id="5"/>
          <p:cNvSpPr txBox="true"/>
          <p:nvPr/>
        </p:nvSpPr>
        <p:spPr>
          <a:xfrm rot="0">
            <a:off x="1346131" y="1403382"/>
            <a:ext cx="15595737" cy="1310905"/>
          </a:xfrm>
          <a:prstGeom prst="rect">
            <a:avLst/>
          </a:prstGeom>
        </p:spPr>
        <p:txBody>
          <a:bodyPr anchor="t" rtlCol="false" tIns="0" lIns="0" bIns="0" rIns="0">
            <a:spAutoFit/>
          </a:bodyPr>
          <a:lstStyle/>
          <a:p>
            <a:pPr algn="ctr">
              <a:lnSpc>
                <a:spcPts val="5717"/>
              </a:lnSpc>
            </a:pPr>
            <a:r>
              <a:rPr lang="en-US" sz="2696" u="sng">
                <a:solidFill>
                  <a:srgbClr val="000000"/>
                </a:solidFill>
                <a:latin typeface="Telegraf Bold"/>
              </a:rPr>
              <a:t>Unilateral</a:t>
            </a:r>
          </a:p>
          <a:p>
            <a:pPr algn="ctr">
              <a:lnSpc>
                <a:spcPts val="4814"/>
              </a:lnSpc>
            </a:pPr>
            <a:r>
              <a:rPr lang="en-US" sz="2270">
                <a:solidFill>
                  <a:srgbClr val="000000"/>
                </a:solidFill>
                <a:latin typeface="Telegraf"/>
              </a:rPr>
              <a:t>A</a:t>
            </a:r>
            <a:r>
              <a:rPr lang="en-US" sz="2270">
                <a:solidFill>
                  <a:srgbClr val="000000"/>
                </a:solidFill>
                <a:latin typeface="Telegraf"/>
              </a:rPr>
              <a:t> country provides preferential tariff reductions for another without receiving the same treatment in return</a:t>
            </a:r>
          </a:p>
        </p:txBody>
      </p:sp>
      <p:sp>
        <p:nvSpPr>
          <p:cNvPr name="TextBox 6" id="6"/>
          <p:cNvSpPr txBox="true"/>
          <p:nvPr/>
        </p:nvSpPr>
        <p:spPr>
          <a:xfrm rot="0">
            <a:off x="1346131" y="2784896"/>
            <a:ext cx="15595737" cy="1310905"/>
          </a:xfrm>
          <a:prstGeom prst="rect">
            <a:avLst/>
          </a:prstGeom>
        </p:spPr>
        <p:txBody>
          <a:bodyPr anchor="t" rtlCol="false" tIns="0" lIns="0" bIns="0" rIns="0">
            <a:spAutoFit/>
          </a:bodyPr>
          <a:lstStyle/>
          <a:p>
            <a:pPr algn="ctr">
              <a:lnSpc>
                <a:spcPts val="5717"/>
              </a:lnSpc>
            </a:pPr>
            <a:r>
              <a:rPr lang="en-US" sz="2696" u="sng">
                <a:solidFill>
                  <a:srgbClr val="000000"/>
                </a:solidFill>
                <a:latin typeface="Telegraf Bold"/>
              </a:rPr>
              <a:t>Bilateral</a:t>
            </a:r>
          </a:p>
          <a:p>
            <a:pPr algn="ctr">
              <a:lnSpc>
                <a:spcPts val="4814"/>
              </a:lnSpc>
            </a:pPr>
            <a:r>
              <a:rPr lang="en-US" sz="2270">
                <a:solidFill>
                  <a:srgbClr val="000000"/>
                </a:solidFill>
                <a:latin typeface="Telegraf"/>
              </a:rPr>
              <a:t>An agreement between two countries to phase?out or eliminate trade related barriers</a:t>
            </a:r>
          </a:p>
        </p:txBody>
      </p:sp>
      <p:sp>
        <p:nvSpPr>
          <p:cNvPr name="TextBox 7" id="7"/>
          <p:cNvSpPr txBox="true"/>
          <p:nvPr/>
        </p:nvSpPr>
        <p:spPr>
          <a:xfrm rot="0">
            <a:off x="1346131" y="4162066"/>
            <a:ext cx="15595737" cy="1914769"/>
          </a:xfrm>
          <a:prstGeom prst="rect">
            <a:avLst/>
          </a:prstGeom>
        </p:spPr>
        <p:txBody>
          <a:bodyPr anchor="t" rtlCol="false" tIns="0" lIns="0" bIns="0" rIns="0">
            <a:spAutoFit/>
          </a:bodyPr>
          <a:lstStyle/>
          <a:p>
            <a:pPr algn="ctr">
              <a:lnSpc>
                <a:spcPts val="5717"/>
              </a:lnSpc>
            </a:pPr>
            <a:r>
              <a:rPr lang="en-US" sz="2696" u="sng">
                <a:solidFill>
                  <a:srgbClr val="000000"/>
                </a:solidFill>
                <a:latin typeface="Telegraf Bold"/>
              </a:rPr>
              <a:t>Multilateral</a:t>
            </a:r>
          </a:p>
          <a:p>
            <a:pPr algn="ctr">
              <a:lnSpc>
                <a:spcPts val="4814"/>
              </a:lnSpc>
            </a:pPr>
            <a:r>
              <a:rPr lang="en-US" sz="2270">
                <a:solidFill>
                  <a:srgbClr val="000000"/>
                </a:solidFill>
                <a:latin typeface="Telegraf"/>
              </a:rPr>
              <a:t>An agreement between many countries to lower tariffs or other protectionist measures, currently carried out within the framework of the WTO</a:t>
            </a:r>
          </a:p>
        </p:txBody>
      </p:sp>
      <p:sp>
        <p:nvSpPr>
          <p:cNvPr name="TextBox 8" id="8"/>
          <p:cNvSpPr txBox="true"/>
          <p:nvPr/>
        </p:nvSpPr>
        <p:spPr>
          <a:xfrm rot="0">
            <a:off x="1346131" y="6143100"/>
            <a:ext cx="15595737" cy="1914769"/>
          </a:xfrm>
          <a:prstGeom prst="rect">
            <a:avLst/>
          </a:prstGeom>
        </p:spPr>
        <p:txBody>
          <a:bodyPr anchor="t" rtlCol="false" tIns="0" lIns="0" bIns="0" rIns="0">
            <a:spAutoFit/>
          </a:bodyPr>
          <a:lstStyle/>
          <a:p>
            <a:pPr algn="ctr">
              <a:lnSpc>
                <a:spcPts val="5717"/>
              </a:lnSpc>
            </a:pPr>
            <a:r>
              <a:rPr lang="en-US" sz="2696" u="sng">
                <a:solidFill>
                  <a:srgbClr val="000000"/>
                </a:solidFill>
                <a:latin typeface="Telegraf Bold"/>
              </a:rPr>
              <a:t>Regional (RTA)</a:t>
            </a:r>
          </a:p>
          <a:p>
            <a:pPr algn="ctr">
              <a:lnSpc>
                <a:spcPts val="4814"/>
              </a:lnSpc>
            </a:pPr>
            <a:r>
              <a:rPr lang="en-US" sz="2270">
                <a:solidFill>
                  <a:srgbClr val="000000"/>
                </a:solidFill>
                <a:latin typeface="Telegraf"/>
              </a:rPr>
              <a:t>An agreement between a group of countries usually within a geographical region to lower or eliminate trade barriers</a:t>
            </a:r>
          </a:p>
        </p:txBody>
      </p:sp>
    </p:spTree>
  </p:cSld>
  <p:clrMapOvr>
    <a:masterClrMapping/>
  </p:clrMapOvr>
</p:sld>
</file>

<file path=ppt/slides/slide8.xml><?xml version="1.0" encoding="utf-8"?>
<p:sld xmlns:p="http://schemas.openxmlformats.org/presentationml/2006/main" xmlns:a="http://schemas.openxmlformats.org/drawingml/2006/main" xmlns:r="http://schemas.openxmlformats.org/officeDocument/2006/relationships">
  <p:cSld>
    <p:bg>
      <p:bgPr>
        <a:solidFill>
          <a:srgbClr val="F7F7F7"/>
        </a:solidFill>
      </p:bgPr>
    </p:bg>
    <p:spTree>
      <p:nvGrpSpPr>
        <p:cNvPr id="1" name=""/>
        <p:cNvGrpSpPr/>
        <p:nvPr/>
      </p:nvGrpSpPr>
      <p:grpSpPr>
        <a:xfrm>
          <a:off x="0" y="0"/>
          <a:ext cx="0" cy="0"/>
          <a:chOff x="0" y="0"/>
          <a:chExt cx="0" cy="0"/>
        </a:xfrm>
      </p:grpSpPr>
      <p:pic>
        <p:nvPicPr>
          <p:cNvPr name="Picture 2" id="2">
            <a:hlinkClick r:id="rId4" tooltip="https://www.youtube.com/watch?v=371CRxnGkA8&amp;ab_channel=Vox"/>
          </p:cNvPr>
          <p:cNvPicPr>
            <a:picLocks noChangeAspect="true"/>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l="0" t="0" r="0" b="0"/>
          <a:stretch>
            <a:fillRect/>
          </a:stretch>
        </p:blipFill>
        <p:spPr>
          <a:xfrm flipH="false" flipV="false" rot="0">
            <a:off x="6220519" y="3086100"/>
            <a:ext cx="5846963" cy="4114800"/>
          </a:xfrm>
          <a:prstGeom prst="rect">
            <a:avLst/>
          </a:prstGeom>
        </p:spPr>
      </p:pic>
      <p:sp>
        <p:nvSpPr>
          <p:cNvPr name="TextBox 3" id="3"/>
          <p:cNvSpPr txBox="true"/>
          <p:nvPr/>
        </p:nvSpPr>
        <p:spPr>
          <a:xfrm rot="0">
            <a:off x="1028700" y="652462"/>
            <a:ext cx="16349422" cy="923925"/>
          </a:xfrm>
          <a:prstGeom prst="rect">
            <a:avLst/>
          </a:prstGeom>
        </p:spPr>
        <p:txBody>
          <a:bodyPr anchor="t" rtlCol="false" tIns="0" lIns="0" bIns="0" rIns="0">
            <a:spAutoFit/>
          </a:bodyPr>
          <a:lstStyle/>
          <a:p>
            <a:pPr algn="ctr">
              <a:lnSpc>
                <a:spcPts val="6839"/>
              </a:lnSpc>
            </a:pPr>
            <a:r>
              <a:rPr lang="en-US" sz="7200" spc="-359">
                <a:solidFill>
                  <a:srgbClr val="000000"/>
                </a:solidFill>
                <a:latin typeface="League Spartan"/>
              </a:rPr>
              <a:t>Regional Trade Agreement</a:t>
            </a:r>
          </a:p>
        </p:txBody>
      </p:sp>
      <p:sp>
        <p:nvSpPr>
          <p:cNvPr name="TextBox 4" id="4"/>
          <p:cNvSpPr txBox="true"/>
          <p:nvPr/>
        </p:nvSpPr>
        <p:spPr>
          <a:xfrm rot="0">
            <a:off x="-1863514" y="10088880"/>
            <a:ext cx="5784428" cy="198120"/>
          </a:xfrm>
          <a:prstGeom prst="rect">
            <a:avLst/>
          </a:prstGeom>
        </p:spPr>
        <p:txBody>
          <a:bodyPr anchor="t" rtlCol="false" tIns="0" lIns="0" bIns="0" rIns="0">
            <a:spAutoFit/>
          </a:bodyPr>
          <a:lstStyle/>
          <a:p>
            <a:pPr algn="ctr">
              <a:lnSpc>
                <a:spcPts val="1679"/>
              </a:lnSpc>
            </a:pPr>
            <a:r>
              <a:rPr lang="en-US" sz="1200">
                <a:solidFill>
                  <a:srgbClr val="000000"/>
                </a:solidFill>
                <a:latin typeface="League Spartan"/>
              </a:rPr>
              <a:t>Copyright Bananaomics</a:t>
            </a:r>
          </a:p>
        </p:txBody>
      </p:sp>
      <p:sp>
        <p:nvSpPr>
          <p:cNvPr name="TextBox 5" id="5"/>
          <p:cNvSpPr txBox="true"/>
          <p:nvPr/>
        </p:nvSpPr>
        <p:spPr>
          <a:xfrm rot="0">
            <a:off x="6311197" y="7748949"/>
            <a:ext cx="5784428" cy="198120"/>
          </a:xfrm>
          <a:prstGeom prst="rect">
            <a:avLst/>
          </a:prstGeom>
        </p:spPr>
        <p:txBody>
          <a:bodyPr anchor="t" rtlCol="false" tIns="0" lIns="0" bIns="0" rIns="0">
            <a:spAutoFit/>
          </a:bodyPr>
          <a:lstStyle/>
          <a:p>
            <a:pPr algn="ctr">
              <a:lnSpc>
                <a:spcPts val="1679"/>
              </a:lnSpc>
            </a:pPr>
            <a:r>
              <a:rPr lang="en-US" sz="1200">
                <a:solidFill>
                  <a:srgbClr val="000000"/>
                </a:solidFill>
                <a:latin typeface="League Spartan"/>
              </a:rPr>
              <a:t>USMCA - Vox</a:t>
            </a:r>
          </a:p>
        </p:txBody>
      </p:sp>
    </p:spTree>
  </p:cSld>
  <p:clrMapOvr>
    <a:masterClrMapping/>
  </p:clrMapOvr>
</p:sld>
</file>

<file path=ppt/slides/slide9.xml><?xml version="1.0" encoding="utf-8"?>
<p:sld xmlns:p="http://schemas.openxmlformats.org/presentationml/2006/main" xmlns:a="http://schemas.openxmlformats.org/drawingml/2006/main" xmlns:r="http://schemas.openxmlformats.org/officeDocument/2006/relationships">
  <p:cSld>
    <p:bg>
      <p:bgPr>
        <a:solidFill>
          <a:srgbClr val="F7F7F7"/>
        </a:solidFill>
      </p:bgPr>
    </p:bg>
    <p:spTree>
      <p:nvGrpSpPr>
        <p:cNvPr id="1" name=""/>
        <p:cNvGrpSpPr/>
        <p:nvPr/>
      </p:nvGrpSpPr>
      <p:grpSpPr>
        <a:xfrm>
          <a:off x="0" y="0"/>
          <a:ext cx="0" cy="0"/>
          <a:chOff x="0" y="0"/>
          <a:chExt cx="0" cy="0"/>
        </a:xfrm>
      </p:grpSpPr>
      <p:pic>
        <p:nvPicPr>
          <p:cNvPr name="Picture 2" id="2"/>
          <p:cNvPicPr>
            <a:picLocks noChangeAspect="true"/>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l="0" t="0" r="0" b="0"/>
          <a:stretch>
            <a:fillRect/>
          </a:stretch>
        </p:blipFill>
        <p:spPr>
          <a:xfrm flipH="false" flipV="false" rot="0">
            <a:off x="7008962" y="5412420"/>
            <a:ext cx="4270075" cy="4114800"/>
          </a:xfrm>
          <a:prstGeom prst="rect">
            <a:avLst/>
          </a:prstGeom>
        </p:spPr>
      </p:pic>
      <p:grpSp>
        <p:nvGrpSpPr>
          <p:cNvPr name="Group 3" id="3"/>
          <p:cNvGrpSpPr/>
          <p:nvPr/>
        </p:nvGrpSpPr>
        <p:grpSpPr>
          <a:xfrm rot="0">
            <a:off x="969289" y="3250957"/>
            <a:ext cx="16349422" cy="1608674"/>
            <a:chOff x="0" y="0"/>
            <a:chExt cx="21799229" cy="2144899"/>
          </a:xfrm>
        </p:grpSpPr>
        <p:sp>
          <p:nvSpPr>
            <p:cNvPr name="TextBox 4" id="4"/>
            <p:cNvSpPr txBox="true"/>
            <p:nvPr/>
          </p:nvSpPr>
          <p:spPr>
            <a:xfrm rot="0">
              <a:off x="0" y="171450"/>
              <a:ext cx="21799229" cy="1289050"/>
            </a:xfrm>
            <a:prstGeom prst="rect">
              <a:avLst/>
            </a:prstGeom>
          </p:spPr>
          <p:txBody>
            <a:bodyPr anchor="t" rtlCol="false" tIns="0" lIns="0" bIns="0" rIns="0">
              <a:spAutoFit/>
            </a:bodyPr>
            <a:lstStyle/>
            <a:p>
              <a:pPr algn="ctr">
                <a:lnSpc>
                  <a:spcPts val="6839"/>
                </a:lnSpc>
              </a:pPr>
              <a:r>
                <a:rPr lang="en-US" sz="7200" spc="-359">
                  <a:solidFill>
                    <a:srgbClr val="000000"/>
                  </a:solidFill>
                  <a:latin typeface="League Spartan"/>
                </a:rPr>
                <a:t>Trading Blocs</a:t>
              </a:r>
            </a:p>
          </p:txBody>
        </p:sp>
        <p:sp>
          <p:nvSpPr>
            <p:cNvPr name="TextBox 5" id="5"/>
            <p:cNvSpPr txBox="true"/>
            <p:nvPr/>
          </p:nvSpPr>
          <p:spPr>
            <a:xfrm rot="0">
              <a:off x="0" y="1657219"/>
              <a:ext cx="21799229" cy="487680"/>
            </a:xfrm>
            <a:prstGeom prst="rect">
              <a:avLst/>
            </a:prstGeom>
          </p:spPr>
          <p:txBody>
            <a:bodyPr anchor="t" rtlCol="false" tIns="0" lIns="0" bIns="0" rIns="0">
              <a:spAutoFit/>
            </a:bodyPr>
            <a:lstStyle/>
            <a:p>
              <a:pPr algn="l">
                <a:lnSpc>
                  <a:spcPts val="3022"/>
                </a:lnSpc>
              </a:pPr>
            </a:p>
          </p:txBody>
        </p:sp>
      </p:grpSp>
      <p:sp>
        <p:nvSpPr>
          <p:cNvPr name="TextBox 6" id="6"/>
          <p:cNvSpPr txBox="true"/>
          <p:nvPr/>
        </p:nvSpPr>
        <p:spPr>
          <a:xfrm rot="0">
            <a:off x="-1863514" y="10069830"/>
            <a:ext cx="5784428" cy="217170"/>
          </a:xfrm>
          <a:prstGeom prst="rect">
            <a:avLst/>
          </a:prstGeom>
        </p:spPr>
        <p:txBody>
          <a:bodyPr anchor="t" rtlCol="false" tIns="0" lIns="0" bIns="0" rIns="0">
            <a:spAutoFit/>
          </a:bodyPr>
          <a:lstStyle/>
          <a:p>
            <a:pPr algn="ctr">
              <a:lnSpc>
                <a:spcPts val="1679"/>
              </a:lnSpc>
            </a:pPr>
            <a:r>
              <a:rPr lang="en-US" sz="1200">
                <a:solidFill>
                  <a:srgbClr val="000000"/>
                </a:solidFill>
                <a:latin typeface="Arimo"/>
              </a:rPr>
              <a:t>Copyright Bananaomics</a:t>
            </a: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0</Words>
  <Application>Microsoft Office PowerPoint</Application>
  <PresentationFormat>On-screen Show (4:3)</PresentationFormat>
  <Paragraphs>0</Paragraphs>
  <Slides>0</Slides>
  <Notes>0</Notes>
  <HiddenSlides>0</HiddenSlides>
  <MMClips>0</MMClips>
  <ScaleCrop>false</ScaleCrop>
  <HeadingPairs>
    <vt:vector size="4" baseType="variant">
      <vt:variant>
        <vt:lpstr>Theme</vt:lpstr>
      </vt:variant>
      <vt:variant>
        <vt:i4>1</vt:i4>
      </vt:variant>
      <vt:variant>
        <vt:lpstr>Slide Titles</vt:lpstr>
      </vt:variant>
      <vt:variant>
        <vt:i4>0</vt:i4>
      </vt:variant>
    </vt:vector>
  </HeadingPairs>
  <TitlesOfParts>
    <vt:vector size="1" baseType="lpstr">
      <vt:lpstr>Office Theme</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xsi="http://www.w3.org/2001/XMLSchema-instance">
  <dcterms:created xsi:type="dcterms:W3CDTF">2006-08-16T00:00:00Z</dcterms:created>
  <dc:identifier>DAFCZsTmbRY</dc:identifier>
  <dcterms:modified xsi:type="dcterms:W3CDTF">2011-08-01T06:04:30Z</dcterms:modified>
  <cp:revision>1</cp:revision>
  <dc:title>4.4 Economic Integration</dc:title>
</cp:coreProperties>
</file>